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Lst>
  <p:notesMasterIdLst>
    <p:notesMasterId r:id="rId33"/>
  </p:notesMasterIdLst>
  <p:sldIdLst>
    <p:sldId id="256" r:id="rId4"/>
    <p:sldId id="258" r:id="rId5"/>
    <p:sldId id="257" r:id="rId6"/>
    <p:sldId id="259" r:id="rId7"/>
    <p:sldId id="268" r:id="rId8"/>
    <p:sldId id="261" r:id="rId9"/>
    <p:sldId id="260" r:id="rId10"/>
    <p:sldId id="264" r:id="rId11"/>
    <p:sldId id="265" r:id="rId12"/>
    <p:sldId id="267" r:id="rId13"/>
    <p:sldId id="262" r:id="rId14"/>
    <p:sldId id="263" r:id="rId15"/>
    <p:sldId id="274" r:id="rId16"/>
    <p:sldId id="266" r:id="rId17"/>
    <p:sldId id="269" r:id="rId18"/>
    <p:sldId id="270" r:id="rId19"/>
    <p:sldId id="271" r:id="rId20"/>
    <p:sldId id="272" r:id="rId21"/>
    <p:sldId id="273" r:id="rId22"/>
    <p:sldId id="277" r:id="rId23"/>
    <p:sldId id="275" r:id="rId24"/>
    <p:sldId id="276" r:id="rId25"/>
    <p:sldId id="280" r:id="rId26"/>
    <p:sldId id="281" r:id="rId27"/>
    <p:sldId id="282" r:id="rId28"/>
    <p:sldId id="283" r:id="rId29"/>
    <p:sldId id="278" r:id="rId30"/>
    <p:sldId id="284" r:id="rId31"/>
    <p:sldId id="286"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5" autoAdjust="0"/>
    <p:restoredTop sz="72593" autoAdjust="0"/>
  </p:normalViewPr>
  <p:slideViewPr>
    <p:cSldViewPr>
      <p:cViewPr varScale="1">
        <p:scale>
          <a:sx n="79" d="100"/>
          <a:sy n="79" d="100"/>
        </p:scale>
        <p:origin x="26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DD32A-CAC1-44F8-9A1E-5DD1BCE5983B}" type="datetimeFigureOut">
              <a:rPr lang="tr-TR" smtClean="0"/>
              <a:t>8.03.2021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C122B-42A2-4274-A5B1-9D574378CADB}" type="slidenum">
              <a:rPr lang="tr-TR" smtClean="0"/>
              <a:t>‹#›</a:t>
            </a:fld>
            <a:endParaRPr lang="tr-TR"/>
          </a:p>
        </p:txBody>
      </p:sp>
    </p:spTree>
    <p:extLst>
      <p:ext uri="{BB962C8B-B14F-4D97-AF65-F5344CB8AC3E}">
        <p14:creationId xmlns:p14="http://schemas.microsoft.com/office/powerpoint/2010/main" val="398835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İnsanın iletişim</a:t>
            </a:r>
            <a:r>
              <a:rPr lang="tr-TR" baseline="0" dirty="0"/>
              <a:t> ihtiyacı yaratıcılığıyla birleştiğinde ortaya böyle muazzam şeyler çıkabilmektedir. Günümüzde iletişim kurmak için şüphesiz ki çok daha fazla aracımız mevcut. Televizyon, telefon, bilgisayar gibi iletişim araçlarına birkaç saatlik elektrik kesintisi nedeniyle ulaşmadığınızda neler yaşadığınızı, hissettiğinizi bir düşünün. Belki evinizde cep telefonunuz dışında sabah uyanmak için kullanacağınız alarmlı bir saatiniz bile yoktur. Dumanla haberleşmekten çok daha fazlasına sahip durumda olduğumuz için belki çok şanslıyız. Ancak iletişim için ne kadar araç kullanırsak iletişimi o kadar engellemiş oluyoruz. Küçükken oynadığımız kulaktan kulağa oyununu bir hatırlayalım isterseniz? Verilen bir kelimenin kulaktan kulağa fısıldanarak aktarıldığı en sondaki kişinin ilk kişinin söylediğinden bambaşka bir kelime söylemesiyle çoğunlukla eğlenirdik. Ancak günlük hayatta bu o kadar eğlenceli olmayabilir.(niyetli-niyetsiz çarpıtmalar) niyetli çarpıtmalar için yapacağımız şey kısıtlı olsa da bilinçsizce yaptığımız iletişim hatalarını önlememiz büyük oranda mümkün görünmektedir. </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a:t>
            </a:fld>
            <a:endParaRPr lang="tr-TR"/>
          </a:p>
        </p:txBody>
      </p:sp>
    </p:spTree>
    <p:extLst>
      <p:ext uri="{BB962C8B-B14F-4D97-AF65-F5344CB8AC3E}">
        <p14:creationId xmlns:p14="http://schemas.microsoft.com/office/powerpoint/2010/main" val="366044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Dinlemek</a:t>
            </a:r>
            <a:r>
              <a:rPr lang="tr-TR" dirty="0">
                <a:sym typeface="Wingdings" pitchFamily="2" charset="2"/>
              </a:rPr>
              <a:t> göz teması çok etkilidir.</a:t>
            </a:r>
            <a:r>
              <a:rPr lang="tr-TR" baseline="0" dirty="0">
                <a:sym typeface="Wingdings" pitchFamily="2" charset="2"/>
              </a:rPr>
              <a:t> </a:t>
            </a:r>
          </a:p>
          <a:p>
            <a:r>
              <a:rPr lang="tr-TR" baseline="0" dirty="0">
                <a:sym typeface="Wingdings" pitchFamily="2" charset="2"/>
              </a:rPr>
              <a:t>Özellikle Çocuklarla konuşurken göz hizasında olmak önemlidir.(çömelmek) </a:t>
            </a:r>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14</a:t>
            </a:fld>
            <a:endParaRPr lang="tr-TR"/>
          </a:p>
        </p:txBody>
      </p:sp>
    </p:spTree>
    <p:extLst>
      <p:ext uri="{BB962C8B-B14F-4D97-AF65-F5344CB8AC3E}">
        <p14:creationId xmlns:p14="http://schemas.microsoft.com/office/powerpoint/2010/main" val="232572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İletişimi ilk olarak anne babalarımızdan</a:t>
            </a:r>
            <a:r>
              <a:rPr lang="tr-TR" baseline="0" dirty="0"/>
              <a:t> öğrendiğimizden bahsetmiştik. Ebeveynlerimizin yaptığı hataları farkında olmadan içselleştirip bizimde uyguladığımız olmaktadır. Bunların farkına varmamız çok önemlidir. Farkına varıp bunun nelere engel olduğu konusunda düşündüğümüzde yanlış alışkanlıklarımızı değiştirme denemeleri yapmak için artık hazırız demektir.</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15</a:t>
            </a:fld>
            <a:endParaRPr lang="tr-TR"/>
          </a:p>
        </p:txBody>
      </p:sp>
    </p:spTree>
    <p:extLst>
      <p:ext uri="{BB962C8B-B14F-4D97-AF65-F5344CB8AC3E}">
        <p14:creationId xmlns:p14="http://schemas.microsoft.com/office/powerpoint/2010/main" val="14033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Beden</a:t>
            </a:r>
            <a:r>
              <a:rPr lang="tr-TR" baseline="0" dirty="0"/>
              <a:t> dilimizi kullanarak </a:t>
            </a:r>
            <a:r>
              <a:rPr lang="tr-TR" i="1" baseline="0" dirty="0"/>
              <a:t>yüzümüzü ve bedenimizi konuşmacıya doğru çevirmek</a:t>
            </a:r>
            <a:r>
              <a:rPr lang="tr-TR" baseline="0" dirty="0"/>
              <a:t> etkili bir yöntemdir.  İyi bir dinleyici;</a:t>
            </a:r>
          </a:p>
          <a:p>
            <a:pPr eaLnBrk="1" hangingPunct="1">
              <a:lnSpc>
                <a:spcPct val="90000"/>
              </a:lnSpc>
            </a:pPr>
            <a:r>
              <a:rPr lang="tr-TR" sz="1200" dirty="0"/>
              <a:t>Göz teması kurar.</a:t>
            </a:r>
          </a:p>
          <a:p>
            <a:pPr eaLnBrk="1" hangingPunct="1">
              <a:lnSpc>
                <a:spcPct val="90000"/>
              </a:lnSpc>
            </a:pPr>
            <a:r>
              <a:rPr lang="tr-TR" sz="1200" dirty="0"/>
              <a:t>Sabırlıdır. Konuşan kişinin sözünü kesmez</a:t>
            </a:r>
          </a:p>
          <a:p>
            <a:pPr eaLnBrk="1" hangingPunct="1">
              <a:lnSpc>
                <a:spcPct val="90000"/>
              </a:lnSpc>
            </a:pPr>
            <a:r>
              <a:rPr lang="tr-TR" sz="1200" dirty="0"/>
              <a:t>Karşısındaki kişinin anlattıklarıyla ilgili sorular sorarak açılmasını sağlar.</a:t>
            </a:r>
          </a:p>
          <a:p>
            <a:pPr eaLnBrk="1" hangingPunct="1">
              <a:lnSpc>
                <a:spcPct val="90000"/>
              </a:lnSpc>
            </a:pPr>
            <a:r>
              <a:rPr lang="tr-TR" sz="1200" dirty="0"/>
              <a:t>Empati kurabilir.</a:t>
            </a:r>
          </a:p>
          <a:p>
            <a:pPr eaLnBrk="1" hangingPunct="1">
              <a:lnSpc>
                <a:spcPct val="90000"/>
              </a:lnSpc>
            </a:pPr>
            <a:r>
              <a:rPr lang="tr-TR" sz="1200" dirty="0"/>
              <a:t>Karşısındakini ilgiyle dinler</a:t>
            </a:r>
          </a:p>
          <a:p>
            <a:pPr eaLnBrk="1" hangingPunct="1">
              <a:lnSpc>
                <a:spcPct val="90000"/>
              </a:lnSpc>
            </a:pPr>
            <a:r>
              <a:rPr lang="tr-TR" sz="1200" dirty="0"/>
              <a:t>Eleştiri yapmaz ve yargılayıcı değildir.</a:t>
            </a:r>
          </a:p>
          <a:p>
            <a:pPr eaLnBrk="1" hangingPunct="1">
              <a:lnSpc>
                <a:spcPct val="90000"/>
              </a:lnSpc>
            </a:pPr>
            <a:r>
              <a:rPr lang="tr-TR" sz="1200" dirty="0"/>
              <a:t>Konuşulan konuyu özetler ve kendi cümleleriyle doğru şekilde ifade edebilir. </a:t>
            </a:r>
            <a:r>
              <a:rPr lang="tr-TR" sz="1200" baseline="0" dirty="0"/>
              <a:t> </a:t>
            </a:r>
          </a:p>
          <a:p>
            <a:pPr eaLnBrk="1" hangingPunct="1">
              <a:lnSpc>
                <a:spcPct val="90000"/>
              </a:lnSpc>
            </a:pPr>
            <a:r>
              <a:rPr lang="tr-TR" sz="1200" b="1" baseline="0" dirty="0"/>
              <a:t>Hepimizin böyle bir dinleyeni olsa duygu ve düşüncelerimizi çok daha rahat aktarabiliriz</a:t>
            </a:r>
            <a:r>
              <a:rPr lang="tr-TR" sz="1200" b="1" baseline="0" dirty="0">
                <a:sym typeface="Wingdings" pitchFamily="2" charset="2"/>
              </a:rPr>
              <a:t></a:t>
            </a:r>
            <a:endParaRPr lang="tr-TR" sz="1200" b="1" dirty="0"/>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16</a:t>
            </a:fld>
            <a:endParaRPr lang="tr-TR"/>
          </a:p>
        </p:txBody>
      </p:sp>
    </p:spTree>
    <p:extLst>
      <p:ext uri="{BB962C8B-B14F-4D97-AF65-F5344CB8AC3E}">
        <p14:creationId xmlns:p14="http://schemas.microsoft.com/office/powerpoint/2010/main" val="72790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Düşüncelerini ya da duygularını merak ettiğinizi hem ilgiyle dinleyerek hissettirebilir</a:t>
            </a:r>
            <a:r>
              <a:rPr lang="tr-TR" baseline="0" dirty="0"/>
              <a:t> hem de sözel olarak neler oldu çok merak ediyorum diyerek kişiyi konuşmaya teşvik edebilirsiniz. Gerçekten merak ettiğiniz bir konuyu anlatacağında bir kişiyi nasıl dinlediğinizi hayal edin. Bir de ilginizi çekmeyen çok sıkıcı bir konuda biri konuşurken yüzünüzün ve bedeninizin aldığı </a:t>
            </a:r>
            <a:r>
              <a:rPr lang="tr-TR" baseline="0" dirty="0" err="1"/>
              <a:t>aldığı</a:t>
            </a:r>
            <a:r>
              <a:rPr lang="tr-TR" baseline="0" dirty="0"/>
              <a:t> hali hayal edin. İletişim kurduğunuz kişi sizin için değerliyse konu ilginizi çok çekmese de onu rahatlatmak, ilişkinizi onarmak adına olduğunuzdan daha meraklı görünmek çok zor olmamalıdır.</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17</a:t>
            </a:fld>
            <a:endParaRPr lang="tr-TR"/>
          </a:p>
        </p:txBody>
      </p:sp>
    </p:spTree>
    <p:extLst>
      <p:ext uri="{BB962C8B-B14F-4D97-AF65-F5344CB8AC3E}">
        <p14:creationId xmlns:p14="http://schemas.microsoft.com/office/powerpoint/2010/main" val="209498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r>
              <a:rPr lang="tr-TR" sz="1200" kern="1200" dirty="0">
                <a:solidFill>
                  <a:schemeClr val="tx1"/>
                </a:solidFill>
                <a:effectLst/>
                <a:latin typeface="+mn-lt"/>
                <a:ea typeface="+mn-ea"/>
                <a:cs typeface="+mn-cs"/>
              </a:rPr>
              <a:t>Empati bir insanın, kendisini karşısındakinin yerine koyarak onun duygularını ve düşüncelerini doğru olarak anlamasıdır.</a:t>
            </a:r>
          </a:p>
          <a:p>
            <a:pPr lvl="0"/>
            <a:r>
              <a:rPr lang="tr-TR" sz="1200" kern="1200" dirty="0">
                <a:solidFill>
                  <a:schemeClr val="tx1"/>
                </a:solidFill>
                <a:effectLst/>
                <a:latin typeface="+mn-lt"/>
                <a:ea typeface="+mn-ea"/>
                <a:cs typeface="+mn-cs"/>
              </a:rPr>
              <a:t>Yüzümüzü-bedenimizi kullanarak konuşmacıyı anladığımızı ifade etmeli ya da sözlü olarak onu anladığımızı ifade etmeliyiz.</a:t>
            </a:r>
          </a:p>
          <a:p>
            <a:pPr lvl="0"/>
            <a:r>
              <a:rPr lang="tr-TR" sz="1200" kern="1200" dirty="0">
                <a:solidFill>
                  <a:schemeClr val="tx1"/>
                </a:solidFill>
                <a:effectLst/>
                <a:latin typeface="+mn-lt"/>
                <a:ea typeface="+mn-ea"/>
                <a:cs typeface="+mn-cs"/>
              </a:rPr>
              <a:t>Örneğin, Çocuğunuzla</a:t>
            </a:r>
            <a:r>
              <a:rPr lang="tr-TR" sz="1200" kern="1200" baseline="0" dirty="0">
                <a:solidFill>
                  <a:schemeClr val="tx1"/>
                </a:solidFill>
                <a:effectLst/>
                <a:latin typeface="+mn-lt"/>
                <a:ea typeface="+mn-ea"/>
                <a:cs typeface="+mn-cs"/>
              </a:rPr>
              <a:t> konuşurken</a:t>
            </a:r>
            <a:r>
              <a:rPr lang="tr-TR" sz="1200" kern="1200" dirty="0">
                <a:solidFill>
                  <a:schemeClr val="tx1"/>
                </a:solidFill>
                <a:effectLst/>
                <a:latin typeface="+mn-lt"/>
                <a:ea typeface="+mn-ea"/>
                <a:cs typeface="+mn-cs"/>
              </a:rPr>
              <a:t> duygularına odaklanın ve bunları ona söyleyin. duygularını</a:t>
            </a:r>
            <a:r>
              <a:rPr lang="tr-TR" sz="1200" kern="1200" baseline="0" dirty="0">
                <a:solidFill>
                  <a:schemeClr val="tx1"/>
                </a:solidFill>
                <a:effectLst/>
                <a:latin typeface="+mn-lt"/>
                <a:ea typeface="+mn-ea"/>
                <a:cs typeface="+mn-cs"/>
              </a:rPr>
              <a:t> </a:t>
            </a:r>
            <a:r>
              <a:rPr lang="tr-TR" sz="1200" kern="1200" baseline="0" dirty="0" err="1">
                <a:solidFill>
                  <a:schemeClr val="tx1"/>
                </a:solidFill>
                <a:effectLst/>
                <a:latin typeface="+mn-lt"/>
                <a:ea typeface="+mn-ea"/>
                <a:cs typeface="+mn-cs"/>
              </a:rPr>
              <a:t>sorun,siz</a:t>
            </a:r>
            <a:r>
              <a:rPr lang="tr-TR" sz="1200" kern="1200" baseline="0" dirty="0">
                <a:solidFill>
                  <a:schemeClr val="tx1"/>
                </a:solidFill>
                <a:effectLst/>
                <a:latin typeface="+mn-lt"/>
                <a:ea typeface="+mn-ea"/>
                <a:cs typeface="+mn-cs"/>
              </a:rPr>
              <a:t> sordukça hem kendi duygularına odaklanmayı öğrenecek hem de duygularını ifade etmeyi erken yaşında öğrenmiş olacaktır.</a:t>
            </a:r>
            <a:endParaRPr lang="tr-TR" sz="1200" kern="1200" dirty="0">
              <a:solidFill>
                <a:schemeClr val="tx1"/>
              </a:solidFill>
              <a:effectLst/>
              <a:latin typeface="+mn-lt"/>
              <a:ea typeface="+mn-ea"/>
              <a:cs typeface="+mn-cs"/>
            </a:endParaRPr>
          </a:p>
          <a:p>
            <a:pPr lvl="0"/>
            <a:r>
              <a:rPr lang="tr-TR" sz="1200" kern="1200" dirty="0">
                <a:solidFill>
                  <a:schemeClr val="tx1"/>
                </a:solidFill>
                <a:effectLst/>
                <a:latin typeface="+mn-lt"/>
                <a:ea typeface="+mn-ea"/>
                <a:cs typeface="+mn-cs"/>
              </a:rPr>
              <a:t>Kendi duygularınızı ifade ederek çocuklarınıza örnek olmanız</a:t>
            </a:r>
            <a:r>
              <a:rPr lang="tr-TR" sz="1200" kern="1200" baseline="0" dirty="0">
                <a:solidFill>
                  <a:schemeClr val="tx1"/>
                </a:solidFill>
                <a:effectLst/>
                <a:latin typeface="+mn-lt"/>
                <a:ea typeface="+mn-ea"/>
                <a:cs typeface="+mn-cs"/>
              </a:rPr>
              <a:t> en etkili yöntemlerden biridir. Bunu yaşamınızdaki tüm kişilere uygulayabilirsiniz. Konuyu duygulara çekerek konuşmacının da bundan bahsetmesini sağlayabilirsiniz.</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İletişimi kolaylaştıran etmenlere baktığımızda dinlemek, konuşmacıyı konuşmaya teşvik etmek ve empati kurmaktan bahsettik. Oysa iletişimi zorlaştıran etmenler listesi bir hayli uzundu.</a:t>
            </a:r>
          </a:p>
          <a:p>
            <a:pPr lvl="0"/>
            <a:endParaRPr lang="tr-TR" sz="1200" kern="1200" dirty="0">
              <a:solidFill>
                <a:schemeClr val="tx1"/>
              </a:solidFill>
              <a:effectLst/>
              <a:latin typeface="+mn-lt"/>
              <a:ea typeface="+mn-ea"/>
              <a:cs typeface="+mn-cs"/>
            </a:endParaRPr>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18</a:t>
            </a:fld>
            <a:endParaRPr lang="tr-TR"/>
          </a:p>
        </p:txBody>
      </p:sp>
    </p:spTree>
    <p:extLst>
      <p:ext uri="{BB962C8B-B14F-4D97-AF65-F5344CB8AC3E}">
        <p14:creationId xmlns:p14="http://schemas.microsoft.com/office/powerpoint/2010/main" val="605741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Burada ki</a:t>
            </a:r>
            <a:r>
              <a:rPr lang="tr-TR" baseline="0" dirty="0"/>
              <a:t> anlamak günlük hayatımızda yaptığımız gibi tahmini ve keyfi çıkarsamalardan farklıdır. Kişinin gerçekten anlatmak istediğini anlamak için önyargısız ve merakla dinlemektir. 2 kulağımızın bir ağzımızın olması dinlemenin konuşmaktan üstün olduğunun bir göstergesidir. </a:t>
            </a:r>
          </a:p>
        </p:txBody>
      </p:sp>
      <p:sp>
        <p:nvSpPr>
          <p:cNvPr id="4" name="Slayt Numarası Yer Tutucusu 3"/>
          <p:cNvSpPr>
            <a:spLocks noGrp="1"/>
          </p:cNvSpPr>
          <p:nvPr>
            <p:ph type="sldNum" sz="quarter" idx="10"/>
          </p:nvPr>
        </p:nvSpPr>
        <p:spPr/>
        <p:txBody>
          <a:bodyPr/>
          <a:lstStyle/>
          <a:p>
            <a:fld id="{19CC122B-42A2-4274-A5B1-9D574378CADB}" type="slidenum">
              <a:rPr lang="tr-TR" smtClean="0"/>
              <a:t>19</a:t>
            </a:fld>
            <a:endParaRPr lang="tr-TR"/>
          </a:p>
        </p:txBody>
      </p:sp>
    </p:spTree>
    <p:extLst>
      <p:ext uri="{BB962C8B-B14F-4D97-AF65-F5344CB8AC3E}">
        <p14:creationId xmlns:p14="http://schemas.microsoft.com/office/powerpoint/2010/main" val="2256437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aseline="0" dirty="0"/>
              <a:t>İletişim kurarken doğru zaman seçimi önemlidir. Mesajlarınız açık net ve anlaşılır olsun. Dolaylı anlatımlar, mecazi dil anlaşılmanızı engelliyorsa bunlardan vazgeçin. Ve 3.şahısların yanında kimseyi eleştirmemeye özen gösterin. Eşiniz, çocuğunuz ya da arkadaşınız bir hata da yapsa ona ayırdığınız bir zamanda bunu duymayı </a:t>
            </a:r>
            <a:r>
              <a:rPr lang="tr-TR" baseline="0" dirty="0" err="1"/>
              <a:t>hakeder</a:t>
            </a:r>
            <a:r>
              <a:rPr lang="tr-TR" baseline="0" dirty="0"/>
              <a:t>. Bir başkasının yanında mahcup olmak onunda hatasını anlamasını zorlaştırabilecek ve onu savunmaya itebilecektir. Muhtemelen siz onun hatasını </a:t>
            </a:r>
            <a:r>
              <a:rPr lang="tr-TR" baseline="0" dirty="0" err="1"/>
              <a:t>farketmesini</a:t>
            </a:r>
            <a:r>
              <a:rPr lang="tr-TR" baseline="0" dirty="0"/>
              <a:t> isterdiniz.</a:t>
            </a:r>
            <a:endParaRPr lang="tr-TR" dirty="0"/>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20</a:t>
            </a:fld>
            <a:endParaRPr lang="tr-TR"/>
          </a:p>
        </p:txBody>
      </p:sp>
    </p:spTree>
    <p:extLst>
      <p:ext uri="{BB962C8B-B14F-4D97-AF65-F5344CB8AC3E}">
        <p14:creationId xmlns:p14="http://schemas.microsoft.com/office/powerpoint/2010/main" val="52239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ERİC BERGE, </a:t>
            </a:r>
            <a:r>
              <a:rPr lang="tr-TR" dirty="0" err="1"/>
              <a:t>transaksiyonel</a:t>
            </a:r>
            <a:r>
              <a:rPr lang="tr-TR" dirty="0"/>
              <a:t> analiz kuramı iletişim için önemli bir</a:t>
            </a:r>
            <a:r>
              <a:rPr lang="tr-TR" baseline="0" dirty="0"/>
              <a:t> açıklamadır. </a:t>
            </a:r>
            <a:r>
              <a:rPr lang="tr-TR" baseline="0" dirty="0" err="1"/>
              <a:t>BERGE,</a:t>
            </a:r>
            <a:r>
              <a:rPr lang="tr-TR" dirty="0" err="1"/>
              <a:t>Yaşamımız</a:t>
            </a:r>
            <a:r>
              <a:rPr lang="tr-TR" dirty="0"/>
              <a:t> boyunca kullandığımız farklı </a:t>
            </a:r>
            <a:r>
              <a:rPr lang="tr-TR" dirty="0" err="1"/>
              <a:t>transaksiyonlarımızın</a:t>
            </a:r>
            <a:r>
              <a:rPr lang="tr-TR" baseline="0" dirty="0"/>
              <a:t> olduğunu söyler.</a:t>
            </a:r>
            <a:endParaRPr lang="tr-TR" dirty="0"/>
          </a:p>
          <a:p>
            <a:r>
              <a:rPr lang="tr-TR" b="1" i="0" u="none" dirty="0">
                <a:solidFill>
                  <a:srgbClr val="C00000"/>
                </a:solidFill>
                <a:effectLst/>
                <a:sym typeface="Wingdings" pitchFamily="2" charset="2"/>
              </a:rPr>
              <a:t></a:t>
            </a:r>
            <a:r>
              <a:rPr lang="tr-TR" sz="1200" b="1" i="0" u="none" strike="noStrike" kern="1200" dirty="0">
                <a:solidFill>
                  <a:srgbClr val="C00000"/>
                </a:solidFill>
                <a:effectLst/>
                <a:latin typeface="+mn-lt"/>
                <a:ea typeface="+mn-ea"/>
                <a:cs typeface="+mn-cs"/>
              </a:rPr>
              <a:t>Bazıları iletişim içinde oldukları insanlara karşı anne-baba tavrı takınarak öğütler  verir ve onları istekleri doğrultuda yönlendirmeye çalışırlar.(koruyucu ve eleştirici)(E)</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dirty="0">
                <a:solidFill>
                  <a:srgbClr val="C00000"/>
                </a:solidFill>
                <a:effectLst/>
                <a:latin typeface="+mn-lt"/>
                <a:ea typeface="+mn-ea"/>
                <a:cs typeface="+mn-cs"/>
                <a:sym typeface="Wingdings" pitchFamily="2" charset="2"/>
              </a:rPr>
              <a:t></a:t>
            </a:r>
            <a:r>
              <a:rPr lang="tr-TR" sz="1200" b="1" i="0" u="none" strike="noStrike" kern="1200" dirty="0">
                <a:solidFill>
                  <a:srgbClr val="C00000"/>
                </a:solidFill>
                <a:effectLst/>
                <a:latin typeface="+mn-lt"/>
                <a:ea typeface="+mn-ea"/>
                <a:cs typeface="+mn-cs"/>
              </a:rPr>
              <a:t>İçinden nasıl geliyorsa öyle davranır. Fiziksel ihtiyaçlarını her zaman önde tutar.(ç)</a:t>
            </a:r>
          </a:p>
          <a:p>
            <a:r>
              <a:rPr lang="tr-TR" b="1" i="0" u="none" dirty="0">
                <a:solidFill>
                  <a:srgbClr val="C00000"/>
                </a:solidFill>
                <a:effectLst/>
                <a:sym typeface="Wingdings" pitchFamily="2" charset="2"/>
              </a:rPr>
              <a:t></a:t>
            </a:r>
            <a:r>
              <a:rPr lang="tr-TR" sz="1200" b="1" i="0" u="none" kern="1200" dirty="0">
                <a:solidFill>
                  <a:srgbClr val="C00000"/>
                </a:solidFill>
                <a:effectLst/>
                <a:latin typeface="+mn-lt"/>
                <a:ea typeface="+mn-ea"/>
                <a:cs typeface="+mn-cs"/>
              </a:rPr>
              <a:t>Bu benlik, insanın akılcı ve mantıklı tarafıdır</a:t>
            </a:r>
            <a:r>
              <a:rPr lang="tr-TR" sz="1200" b="1" i="0" u="none" strike="noStrike" kern="1200" dirty="0">
                <a:solidFill>
                  <a:srgbClr val="C00000"/>
                </a:solidFill>
                <a:effectLst/>
                <a:latin typeface="+mn-lt"/>
                <a:ea typeface="+mn-ea"/>
                <a:cs typeface="+mn-cs"/>
              </a:rPr>
              <a:t>. (Y)</a:t>
            </a:r>
            <a:endParaRPr lang="tr-TR" b="1" i="0" u="none" dirty="0">
              <a:solidFill>
                <a:srgbClr val="C00000"/>
              </a:solidFill>
              <a:effectLst/>
            </a:endParaRPr>
          </a:p>
          <a:p>
            <a:endParaRPr lang="tr-TR" dirty="0"/>
          </a:p>
          <a:p>
            <a:r>
              <a:rPr lang="tr-TR" dirty="0"/>
              <a:t>Burada iddia edilen asıl şey yaşadığımız bir iletişimi, </a:t>
            </a:r>
            <a:r>
              <a:rPr lang="tr-TR" dirty="0" err="1"/>
              <a:t>dialogu</a:t>
            </a:r>
            <a:r>
              <a:rPr lang="tr-TR" baseline="0" dirty="0"/>
              <a:t> düşünün. Her cümlenizi, mimiğinizi değiştirdiğinizde konuşmanın akışı ve sonucu farklılaşacaktır. </a:t>
            </a:r>
            <a:r>
              <a:rPr lang="tr-TR" baseline="0" dirty="0" err="1"/>
              <a:t>Transaksiyonlarımız</a:t>
            </a:r>
            <a:r>
              <a:rPr lang="tr-TR" baseline="0" dirty="0"/>
              <a:t> sayesinde bir iletişimi 6597 farklı şekilde  yaşayabileceğimizi söylerler. Yani aslında yaşamın seçenekleri sandığımızdan çok daha fazladır. İlişki durumumuza göre farklı </a:t>
            </a:r>
            <a:r>
              <a:rPr lang="tr-TR" baseline="0" dirty="0" err="1"/>
              <a:t>transaksiyonlarımızı</a:t>
            </a:r>
            <a:r>
              <a:rPr lang="tr-TR" baseline="0" dirty="0"/>
              <a:t> kullanarak kendi yararımıza davranabiliriz. Bazı ilişkilerimizde çocuk ego durumumuzdan bazı ilişkilerimizdeyse yetişkin ego durumundan iletişim kurabiliriz. Karışımızdaki kişinin davranışları bizi bu ego durumlarından birini kullanmaya davet eder.</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21</a:t>
            </a:fld>
            <a:endParaRPr lang="tr-TR"/>
          </a:p>
        </p:txBody>
      </p:sp>
    </p:spTree>
    <p:extLst>
      <p:ext uri="{BB962C8B-B14F-4D97-AF65-F5344CB8AC3E}">
        <p14:creationId xmlns:p14="http://schemas.microsoft.com/office/powerpoint/2010/main" val="1731282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rtl="0" fontAlgn="base"/>
            <a:r>
              <a:rPr lang="tr-TR" sz="1200" b="0" i="0" u="none" strike="noStrike" kern="1200" dirty="0">
                <a:solidFill>
                  <a:schemeClr val="tx1"/>
                </a:solidFill>
                <a:effectLst/>
                <a:latin typeface="+mn-lt"/>
                <a:ea typeface="+mn-ea"/>
                <a:cs typeface="+mn-cs"/>
              </a:rPr>
              <a:t>Anne "Sana kaç kere dışarı çıkma dedim, Allah'ın cezası" diye yanıt verdiğinde çatışma yaşanır; ama aynı durum karşısında anne yetişkin benlik tavrını takınıp çocuğa sarılarak "Önemli değil, birazdan ağrın geçer" derse çocuk rahatlar ve çatışma da yaşanmamış olur. </a:t>
            </a:r>
          </a:p>
          <a:p>
            <a:br>
              <a:rPr lang="tr-TR" b="0" dirty="0">
                <a:effectLst/>
              </a:rPr>
            </a:b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22</a:t>
            </a:fld>
            <a:endParaRPr lang="tr-TR"/>
          </a:p>
        </p:txBody>
      </p:sp>
    </p:spTree>
    <p:extLst>
      <p:ext uri="{BB962C8B-B14F-4D97-AF65-F5344CB8AC3E}">
        <p14:creationId xmlns:p14="http://schemas.microsoft.com/office/powerpoint/2010/main" val="4034743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Birlikte yaşadığımız insanlara karşı tutumumuz onları anlamamıza bağlıdır(Adler)</a:t>
            </a:r>
          </a:p>
          <a:p>
            <a:r>
              <a:rPr lang="tr-TR" sz="1200" b="1" i="0" kern="1200" dirty="0">
                <a:solidFill>
                  <a:schemeClr val="tx1"/>
                </a:solidFill>
                <a:effectLst/>
                <a:latin typeface="+mn-lt"/>
                <a:ea typeface="+mn-ea"/>
                <a:cs typeface="+mn-cs"/>
              </a:rPr>
              <a:t>İnsanı tanıma ve anlamanın sınırları nedir? </a:t>
            </a:r>
            <a:r>
              <a:rPr lang="tr-TR" sz="1200" b="0" i="0" kern="1200" dirty="0">
                <a:solidFill>
                  <a:schemeClr val="tx1"/>
                </a:solidFill>
                <a:effectLst/>
                <a:latin typeface="+mn-lt"/>
                <a:ea typeface="+mn-ea"/>
                <a:cs typeface="+mn-cs"/>
              </a:rPr>
              <a:t> Diye bir soruyu merak ederseniz bunu en güzel </a:t>
            </a:r>
            <a:r>
              <a:rPr lang="tr-TR" sz="1200" b="0" i="0" kern="1200" dirty="0" err="1">
                <a:solidFill>
                  <a:schemeClr val="tx1"/>
                </a:solidFill>
                <a:effectLst/>
                <a:latin typeface="+mn-lt"/>
                <a:ea typeface="+mn-ea"/>
                <a:cs typeface="+mn-cs"/>
              </a:rPr>
              <a:t>johari</a:t>
            </a:r>
            <a:r>
              <a:rPr lang="tr-TR" sz="1200" b="0" i="0" kern="1200" dirty="0">
                <a:solidFill>
                  <a:schemeClr val="tx1"/>
                </a:solidFill>
                <a:effectLst/>
                <a:latin typeface="+mn-lt"/>
                <a:ea typeface="+mn-ea"/>
                <a:cs typeface="+mn-cs"/>
              </a:rPr>
              <a:t> penceresiyle cevaplandırabiliriz.</a:t>
            </a:r>
          </a:p>
          <a:p>
            <a:r>
              <a:rPr lang="tr-TR" sz="1200" b="1" i="0" kern="1200" dirty="0">
                <a:solidFill>
                  <a:schemeClr val="tx1"/>
                </a:solidFill>
                <a:effectLst/>
                <a:latin typeface="+mn-lt"/>
                <a:ea typeface="+mn-ea"/>
                <a:cs typeface="+mn-cs"/>
              </a:rPr>
              <a:t>Açık bölge</a:t>
            </a:r>
            <a:r>
              <a:rPr lang="tr-TR" sz="1200" b="0" i="0" kern="1200" dirty="0">
                <a:solidFill>
                  <a:schemeClr val="tx1"/>
                </a:solidFill>
                <a:effectLst/>
                <a:latin typeface="+mn-lt"/>
                <a:ea typeface="+mn-ea"/>
                <a:cs typeface="+mn-cs"/>
              </a:rPr>
              <a:t>, ilişkiler açısından pencerenin en avantajlı bölgesidir. Çünkü bu bölge, fert hakkında hem kendisinin, hem de başkalarının bildiği şeyleri ifade eder. Adı, soyadı gibi. </a:t>
            </a:r>
            <a:br>
              <a:rPr lang="tr-TR" sz="1200" b="0" i="0" kern="1200" dirty="0">
                <a:solidFill>
                  <a:schemeClr val="tx1"/>
                </a:solidFill>
                <a:effectLst/>
                <a:latin typeface="+mn-lt"/>
                <a:ea typeface="+mn-ea"/>
                <a:cs typeface="+mn-cs"/>
              </a:rPr>
            </a:br>
            <a:r>
              <a:rPr lang="tr-TR" sz="1200" b="1" i="0" kern="1200" dirty="0">
                <a:solidFill>
                  <a:schemeClr val="tx1"/>
                </a:solidFill>
                <a:effectLst/>
                <a:latin typeface="+mn-lt"/>
                <a:ea typeface="+mn-ea"/>
                <a:cs typeface="+mn-cs"/>
              </a:rPr>
              <a:t>Bilinmeyen Alan</a:t>
            </a:r>
            <a:r>
              <a:rPr lang="tr-TR" sz="1200" b="0" i="0" kern="1200" dirty="0">
                <a:solidFill>
                  <a:schemeClr val="tx1"/>
                </a:solidFill>
                <a:effectLst/>
                <a:latin typeface="+mn-lt"/>
                <a:ea typeface="+mn-ea"/>
                <a:cs typeface="+mn-cs"/>
              </a:rPr>
              <a:t> ise ilişkilere yansımayan bir bölgedir. Şartlar tahakkuk ettiğinde ortaya çıkacak ferdi özellikleri saklar. </a:t>
            </a:r>
          </a:p>
          <a:p>
            <a:r>
              <a:rPr lang="tr-TR" sz="1200" b="1" i="0" kern="1200" dirty="0">
                <a:solidFill>
                  <a:schemeClr val="tx1"/>
                </a:solidFill>
                <a:effectLst/>
                <a:latin typeface="+mn-lt"/>
                <a:ea typeface="+mn-ea"/>
                <a:cs typeface="+mn-cs"/>
              </a:rPr>
              <a:t>Kör Alan </a:t>
            </a:r>
            <a:r>
              <a:rPr lang="tr-TR" sz="1200" b="0" i="0" kern="1200" dirty="0">
                <a:solidFill>
                  <a:schemeClr val="tx1"/>
                </a:solidFill>
                <a:effectLst/>
                <a:latin typeface="+mn-lt"/>
                <a:ea typeface="+mn-ea"/>
                <a:cs typeface="+mn-cs"/>
              </a:rPr>
              <a:t>, ferdin kendisi hakkında bilmediği, başkalarının bildiği hususları kapsar. Ağzının koktuğundan haberi olmayan bir insanın bu durumu başkaları tarafından bilinebilir. Kişinin kendisinin bilmediği fakat diğerleri tarafından bilinen alanı açıklamaktadır. Kaygı, korku, kıskançlık duyguları bu alanda yer almaktadır. Bu alanın geniş olması kişinin tek yönlü iletişimi tercih eden, benmerkezci, savunmacı, eleştirilere kapalı, şüpheci olduğu anlamına gelmektedir. Kör alanı geniş olan kişiler iletişim engelleri oluşturur, zamanla kendileri engel halini alırlar. Baskın, otoriter yöneticiler, hiyerarşik yapıyı benimseyen insanlar daha çok bu özelliktedirler. Kör alanı geniş olan kişilerin duygusal yeterlilikleri sınırlıdır, bu kişiler için karşılarındaki insanların duyguları, düşünceleri önemli değildir.</a:t>
            </a:r>
            <a:br>
              <a:rPr lang="tr-TR" sz="1200" b="0" i="0" kern="1200" dirty="0">
                <a:solidFill>
                  <a:schemeClr val="tx1"/>
                </a:solidFill>
                <a:effectLst/>
                <a:latin typeface="+mn-lt"/>
                <a:ea typeface="+mn-ea"/>
                <a:cs typeface="+mn-cs"/>
              </a:rPr>
            </a:br>
            <a:r>
              <a:rPr lang="tr-TR" sz="1200" b="1" i="0" kern="1200" dirty="0">
                <a:solidFill>
                  <a:schemeClr val="tx1"/>
                </a:solidFill>
                <a:effectLst/>
                <a:latin typeface="+mn-lt"/>
                <a:ea typeface="+mn-ea"/>
                <a:cs typeface="+mn-cs"/>
              </a:rPr>
              <a:t>Gizli Alan </a:t>
            </a:r>
            <a:r>
              <a:rPr lang="tr-TR" sz="1200" b="0" i="0" kern="1200" dirty="0">
                <a:solidFill>
                  <a:schemeClr val="tx1"/>
                </a:solidFill>
                <a:effectLst/>
                <a:latin typeface="+mn-lt"/>
                <a:ea typeface="+mn-ea"/>
                <a:cs typeface="+mn-cs"/>
              </a:rPr>
              <a:t>ise, sadece ferdin bildiği, başkalarının bilmediği bilgiler bulunur. Sırlar bölgesidir. </a:t>
            </a:r>
            <a:endParaRPr lang="tr-TR" b="0"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23</a:t>
            </a:fld>
            <a:endParaRPr lang="tr-TR"/>
          </a:p>
        </p:txBody>
      </p:sp>
    </p:spTree>
    <p:extLst>
      <p:ext uri="{BB962C8B-B14F-4D97-AF65-F5344CB8AC3E}">
        <p14:creationId xmlns:p14="http://schemas.microsoft.com/office/powerpoint/2010/main" val="558568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Bilgi</a:t>
            </a:r>
            <a:r>
              <a:rPr lang="tr-TR" baseline="0" dirty="0"/>
              <a:t> ve düşüncelerimizi aktarırken sıklıkla iletişimi kullanmamıza rağmen konu duygularımız olunca zorlanabiliyoruz. Olumsuz duygularımızı yıkıcı bir biçimde paylaşırken olumlu duygularımız söz konusuysa iletişim kurmaktan kaçınabiliyoruz. Kültürel özelliklerimizin de getirmiş olduğu bir miras belki bu. Çocuğunu büyüklerin yanında sevmenin yanlışlığıyla büyütülmüş, şımarmasın diye sevgimizi göstermekten kaçmak öğretilmiş! </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3</a:t>
            </a:fld>
            <a:endParaRPr lang="tr-TR"/>
          </a:p>
        </p:txBody>
      </p:sp>
    </p:spTree>
    <p:extLst>
      <p:ext uri="{BB962C8B-B14F-4D97-AF65-F5344CB8AC3E}">
        <p14:creationId xmlns:p14="http://schemas.microsoft.com/office/powerpoint/2010/main" val="1495848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lnSpc>
                <a:spcPct val="90000"/>
              </a:lnSpc>
              <a:spcAft>
                <a:spcPct val="30000"/>
              </a:spcAft>
            </a:pPr>
            <a:r>
              <a:rPr lang="tr-TR" sz="1200" dirty="0"/>
              <a:t>Konuşanın rahatlamasını, duygularını ifade etmesini sağlar.</a:t>
            </a:r>
          </a:p>
          <a:p>
            <a:pPr eaLnBrk="1" hangingPunct="1">
              <a:lnSpc>
                <a:spcPct val="90000"/>
              </a:lnSpc>
              <a:spcAft>
                <a:spcPct val="30000"/>
              </a:spcAft>
            </a:pPr>
            <a:r>
              <a:rPr lang="tr-TR" sz="1200" dirty="0"/>
              <a:t>Karşı tarafın savunmaya geçmeden dinlemesini sağlar.</a:t>
            </a:r>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24</a:t>
            </a:fld>
            <a:endParaRPr lang="tr-TR"/>
          </a:p>
        </p:txBody>
      </p:sp>
    </p:spTree>
    <p:extLst>
      <p:ext uri="{BB962C8B-B14F-4D97-AF65-F5344CB8AC3E}">
        <p14:creationId xmlns:p14="http://schemas.microsoft.com/office/powerpoint/2010/main" val="22889928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eaLnBrk="1" hangingPunct="1">
              <a:spcAft>
                <a:spcPct val="40000"/>
              </a:spcAft>
            </a:pPr>
            <a:r>
              <a:rPr lang="tr-TR" dirty="0"/>
              <a:t>Kişiliğe yönelik ve suçlayıcıdır</a:t>
            </a:r>
          </a:p>
          <a:p>
            <a:pPr eaLnBrk="1" hangingPunct="1">
              <a:spcAft>
                <a:spcPct val="40000"/>
              </a:spcAft>
            </a:pPr>
            <a:r>
              <a:rPr lang="tr-TR" dirty="0"/>
              <a:t>Karşı tarafın kapanmasına neden olur.</a:t>
            </a:r>
          </a:p>
          <a:p>
            <a:pPr eaLnBrk="1" hangingPunct="1">
              <a:spcAft>
                <a:spcPct val="40000"/>
              </a:spcAft>
            </a:pPr>
            <a:r>
              <a:rPr lang="tr-TR" dirty="0"/>
              <a:t>Kendini savunmaya geçmesine neden olur.</a:t>
            </a:r>
          </a:p>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25</a:t>
            </a:fld>
            <a:endParaRPr lang="tr-TR"/>
          </a:p>
        </p:txBody>
      </p:sp>
    </p:spTree>
    <p:extLst>
      <p:ext uri="{BB962C8B-B14F-4D97-AF65-F5344CB8AC3E}">
        <p14:creationId xmlns:p14="http://schemas.microsoft.com/office/powerpoint/2010/main" val="28331047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GÖRÜLDÜĞÜ GİBİ;</a:t>
            </a:r>
            <a:br>
              <a:rPr lang="tr-TR" dirty="0"/>
            </a:br>
            <a:r>
              <a:rPr lang="tr-TR" sz="1200" b="0" i="0" kern="1200" dirty="0">
                <a:solidFill>
                  <a:schemeClr val="tx1"/>
                </a:solidFill>
                <a:effectLst/>
                <a:latin typeface="+mn-lt"/>
                <a:ea typeface="+mn-ea"/>
                <a:cs typeface="+mn-cs"/>
              </a:rPr>
              <a:t>Sen dili, çatışma dili,</a:t>
            </a:r>
            <a:br>
              <a:rPr lang="tr-TR" dirty="0"/>
            </a:br>
            <a:r>
              <a:rPr lang="tr-TR" sz="1200" b="0" i="0" kern="1200" dirty="0">
                <a:solidFill>
                  <a:schemeClr val="tx1"/>
                </a:solidFill>
                <a:effectLst/>
                <a:latin typeface="+mn-lt"/>
                <a:ea typeface="+mn-ea"/>
                <a:cs typeface="+mn-cs"/>
              </a:rPr>
              <a:t>Ben dili, iletişim dilidir.</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26</a:t>
            </a:fld>
            <a:endParaRPr lang="tr-TR"/>
          </a:p>
        </p:txBody>
      </p:sp>
    </p:spTree>
    <p:extLst>
      <p:ext uri="{BB962C8B-B14F-4D97-AF65-F5344CB8AC3E}">
        <p14:creationId xmlns:p14="http://schemas.microsoft.com/office/powerpoint/2010/main" val="28670069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27</a:t>
            </a:fld>
            <a:endParaRPr lang="tr-TR"/>
          </a:p>
        </p:txBody>
      </p:sp>
    </p:spTree>
    <p:extLst>
      <p:ext uri="{BB962C8B-B14F-4D97-AF65-F5344CB8AC3E}">
        <p14:creationId xmlns:p14="http://schemas.microsoft.com/office/powerpoint/2010/main" val="2542953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İletişimi</a:t>
            </a:r>
            <a:r>
              <a:rPr lang="tr-TR" baseline="0" dirty="0"/>
              <a:t> öğrenmekten başka bir çaremiz yok! evlilik, ebeveyn-çocuk, iş yaşamında ve daha bir çok günlük yaşam alanımızda başarılı olmak için iletişim kurmak hatta etkili bir iletişim kurmak zorundayız.</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28</a:t>
            </a:fld>
            <a:endParaRPr lang="tr-TR"/>
          </a:p>
        </p:txBody>
      </p:sp>
    </p:spTree>
    <p:extLst>
      <p:ext uri="{BB962C8B-B14F-4D97-AF65-F5344CB8AC3E}">
        <p14:creationId xmlns:p14="http://schemas.microsoft.com/office/powerpoint/2010/main" val="809026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İletişim insanların psikolojik ihtiyaçlarından kaynaklanan bir yoldur. Hepimiz</a:t>
            </a:r>
            <a:r>
              <a:rPr lang="tr-TR" baseline="0" dirty="0"/>
              <a:t> anlaşılmaya, sevildiğimizi duymaya, hatalarımızı bilmeye, başkalarının gözünden kendimizin nasıl olduğunu duymaya muhtacız. </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4</a:t>
            </a:fld>
            <a:endParaRPr lang="tr-TR"/>
          </a:p>
        </p:txBody>
      </p:sp>
    </p:spTree>
    <p:extLst>
      <p:ext uri="{BB962C8B-B14F-4D97-AF65-F5344CB8AC3E}">
        <p14:creationId xmlns:p14="http://schemas.microsoft.com/office/powerpoint/2010/main" val="1661920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dirty="0">
                <a:solidFill>
                  <a:srgbClr val="FF0000"/>
                </a:solidFill>
                <a:latin typeface="Arial" charset="0"/>
              </a:rPr>
              <a:t>İletişim becerisi, insanların doğuştan getirdiği bir yetenek değildir. </a:t>
            </a:r>
            <a:r>
              <a:rPr lang="tr-TR" sz="1200" b="0" baseline="0" dirty="0">
                <a:solidFill>
                  <a:srgbClr val="FF0000"/>
                </a:solidFill>
                <a:latin typeface="Arial" charset="0"/>
              </a:rPr>
              <a:t>Doğduğumuz aile içinde ve okulda iletişim kurarak ihtiyaçlarımızı gideriyoruz ancak hiçbir zaman iletişimin nasıl olması gerektiğiyle ilgili bilgilendirilmedik ya da dersler almadık. İletişim kurmayı öğrenirken bazen gördüğümüz iletişim hatalarını da öğrendik hata olduğunu bile bilmeden. Okuma-yazma öğreniminde bile önce iletişimi öğrenmemiz, geliştirmemiz gerekirken bazen en sona kalabiliyor. İletişim 1 günde 1 eğitimde öğrenilecek bir şey değildir. Ancak </a:t>
            </a:r>
            <a:r>
              <a:rPr lang="tr-TR" sz="1200" b="0" baseline="0" dirty="0" err="1">
                <a:solidFill>
                  <a:srgbClr val="FF0000"/>
                </a:solidFill>
                <a:latin typeface="Arial" charset="0"/>
              </a:rPr>
              <a:t>birgün</a:t>
            </a:r>
            <a:r>
              <a:rPr lang="tr-TR" sz="1200" b="0" baseline="0" dirty="0">
                <a:solidFill>
                  <a:srgbClr val="FF0000"/>
                </a:solidFill>
                <a:latin typeface="Arial" charset="0"/>
              </a:rPr>
              <a:t> öğrenilmeye başlanabilir</a:t>
            </a:r>
            <a:r>
              <a:rPr lang="tr-TR" sz="1200" b="0" baseline="0" dirty="0">
                <a:solidFill>
                  <a:srgbClr val="FF0000"/>
                </a:solidFill>
                <a:latin typeface="Arial" charset="0"/>
                <a:sym typeface="Wingdings" pitchFamily="2" charset="2"/>
              </a:rPr>
              <a:t> çünkü iletişim </a:t>
            </a:r>
            <a:r>
              <a:rPr lang="tr-TR" sz="1200" b="0" baseline="0" dirty="0">
                <a:solidFill>
                  <a:srgbClr val="FF0000"/>
                </a:solidFill>
                <a:latin typeface="Arial" charset="0"/>
              </a:rPr>
              <a:t>ö</a:t>
            </a:r>
            <a:r>
              <a:rPr lang="tr-TR" sz="1200" b="0" dirty="0">
                <a:solidFill>
                  <a:srgbClr val="FF0000"/>
                </a:solidFill>
                <a:latin typeface="Arial" charset="0"/>
              </a:rPr>
              <a:t>ğrenilebilir ve geliştirilebilir bir</a:t>
            </a:r>
            <a:r>
              <a:rPr lang="tr-TR" sz="1200" b="0" baseline="0" dirty="0">
                <a:solidFill>
                  <a:srgbClr val="FF0000"/>
                </a:solidFill>
                <a:latin typeface="Arial" charset="0"/>
              </a:rPr>
              <a:t> beceridir. İletişim 2 kişi arasında gerçekleştiğinden tarafların ikisinin de etkili iletişim stratejilerini kullanması halinde etkili iletişime ulaşılabilir. Araştırmalar iletişim yollarını öğrenen ve kullanan kişilerin yaşamlarından çok daha fazla doyum aldığını yani mutlu olduğunu söylüyor. </a:t>
            </a:r>
          </a:p>
          <a:p>
            <a:r>
              <a:rPr lang="tr-TR" sz="1200" b="0" baseline="0" dirty="0">
                <a:solidFill>
                  <a:srgbClr val="FF0000"/>
                </a:solidFill>
                <a:latin typeface="Arial" charset="0"/>
              </a:rPr>
              <a:t>   Yeni doğmuş bir bebeği düşünelim. ihtiyaçlarını gidermesi için annesiyle iletişim kurmak zorundadır. Ve bebekler bunu genelde ağlayarak huzursuzluklarını hissettirerek annelerine iletirler. Annenin ilk bebeğiyse acemiliğinden kaynaklı ya da özel durumlarından dolayı bebeğinin ihtiyaçlarını giderme konusunda yavaş ya da duyarsız olabilir. Bu durumda bebeğin kullanabileceği yol genelde ağlamaktır. Daha sonraları ailesinde gördüğü iletişim tarzını benimseyerek ihtiyaçlarını karşılamaya devam edecektir. Okula geldiğinde öğretmeniyle arkadaşlarıyla iletişim kurarak bilgi ihtiyacını giderecek ve sosyalleşecektir. İşte her birimizin farklı anne- babalarla, farklı eğitimler alarak, farklı çevrelerde yetişmemiz birbirimizin gözlüklerinden hayata bakamamamız iletişimi en çok etkileyen noktadır.  Şişman ya da zayıf bir çocuk olmamız dahi bizim bireysel mirasımızdır. Şişman bir çocuğun hep yanağının sıkılarak sevilmesi belki büyüdüğünde onu yanağına dokunulmasından hoşlanmayan biri yapacak belki de kendisi de sevgisini böyle gösteren biri olacaktır. Bizim </a:t>
            </a:r>
            <a:r>
              <a:rPr lang="tr-TR" sz="1200" b="0" baseline="0" dirty="0" err="1">
                <a:solidFill>
                  <a:srgbClr val="FF0000"/>
                </a:solidFill>
                <a:latin typeface="Arial" charset="0"/>
              </a:rPr>
              <a:t>burda</a:t>
            </a:r>
            <a:r>
              <a:rPr lang="tr-TR" sz="1200" b="0" baseline="0" dirty="0">
                <a:solidFill>
                  <a:srgbClr val="FF0000"/>
                </a:solidFill>
                <a:latin typeface="Arial" charset="0"/>
              </a:rPr>
              <a:t> karşımızdaki kişiyi değiştirmemiz gerekmemektedir sadece bunun gibi birçok ihtimalin ve birikimin karşımızdaki kişinin bugünkü davranışlarında yeri olabileceğini akılda tutmak anlayışlı olabilmek, empati yapmamızı kolaylaştıracak bir yoldur.</a:t>
            </a:r>
            <a:endParaRPr lang="tr-TR" b="0"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6</a:t>
            </a:fld>
            <a:endParaRPr lang="tr-TR"/>
          </a:p>
        </p:txBody>
      </p:sp>
    </p:spTree>
    <p:extLst>
      <p:ext uri="{BB962C8B-B14F-4D97-AF65-F5344CB8AC3E}">
        <p14:creationId xmlns:p14="http://schemas.microsoft.com/office/powerpoint/2010/main" val="128633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Her ne kadar insanlar konuşa konuşa dense de 2. bir iletişim yolumuz da mevcut. Bu biraz daha kontrolümüz dışında olan fakat öğrenilebilen bir iletişim yoludur.</a:t>
            </a:r>
            <a:r>
              <a:rPr lang="tr-TR" baseline="0" dirty="0"/>
              <a:t> Bugün konuşmaktan çok sözel olmayan iletişimdeki hatalarımız ve neler yapabileceğimiz hakkında konuşacağız.</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7</a:t>
            </a:fld>
            <a:endParaRPr lang="tr-TR"/>
          </a:p>
        </p:txBody>
      </p:sp>
    </p:spTree>
    <p:extLst>
      <p:ext uri="{BB962C8B-B14F-4D97-AF65-F5344CB8AC3E}">
        <p14:creationId xmlns:p14="http://schemas.microsoft.com/office/powerpoint/2010/main" val="42625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Aslında 2 ayrı grup iletişim</a:t>
            </a:r>
            <a:r>
              <a:rPr lang="tr-TR" baseline="0" dirty="0"/>
              <a:t> şekli gibi</a:t>
            </a:r>
            <a:r>
              <a:rPr lang="tr-TR" dirty="0"/>
              <a:t> görülse de sese</a:t>
            </a:r>
            <a:r>
              <a:rPr lang="tr-TR" baseline="0" dirty="0"/>
              <a:t> yansıyan da bedenimize yansıyan da duygu ve düşüncelerimizin etkisindeki görsellerimizdir. Beden dilini öğrenmek için son yıllarda popüler bir çaba olduğunu hepimiz biliyoruz. Ancak unutulmamalıdır ki zaten hepimizin bir beden dili var, ve hepimiz aslında farkında olmadan da olsa karşımızdaki kişinin beden dili mesajlarını çok iyi okuyabiliyoruz. Bu nedenle bazen kanıt bulmakta zorlanmamıza rağmen hoşlandığımız ve hoşlanmadığımız insanlar olmaktadır. İzdivaç programlarında popüler olarak kullanılan ‘elektrik alma’ denilen durumun ilk karşılaşmada okuduğumuz beden dili mesajlarından kaynaklandığını söyleyebiliriz.</a:t>
            </a:r>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8</a:t>
            </a:fld>
            <a:endParaRPr lang="tr-TR"/>
          </a:p>
        </p:txBody>
      </p:sp>
    </p:spTree>
    <p:extLst>
      <p:ext uri="{BB962C8B-B14F-4D97-AF65-F5344CB8AC3E}">
        <p14:creationId xmlns:p14="http://schemas.microsoft.com/office/powerpoint/2010/main" val="91051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11</a:t>
            </a:fld>
            <a:endParaRPr lang="tr-TR"/>
          </a:p>
        </p:txBody>
      </p:sp>
    </p:spTree>
    <p:extLst>
      <p:ext uri="{BB962C8B-B14F-4D97-AF65-F5344CB8AC3E}">
        <p14:creationId xmlns:p14="http://schemas.microsoft.com/office/powerpoint/2010/main" val="3033841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9CC122B-42A2-4274-A5B1-9D574378CADB}" type="slidenum">
              <a:rPr lang="tr-TR" smtClean="0"/>
              <a:t>12</a:t>
            </a:fld>
            <a:endParaRPr lang="tr-TR"/>
          </a:p>
        </p:txBody>
      </p:sp>
    </p:spTree>
    <p:extLst>
      <p:ext uri="{BB962C8B-B14F-4D97-AF65-F5344CB8AC3E}">
        <p14:creationId xmlns:p14="http://schemas.microsoft.com/office/powerpoint/2010/main" val="327716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9CC122B-42A2-4274-A5B1-9D574378CADB}" type="slidenum">
              <a:rPr lang="tr-TR" smtClean="0"/>
              <a:t>13</a:t>
            </a:fld>
            <a:endParaRPr lang="tr-TR"/>
          </a:p>
        </p:txBody>
      </p:sp>
    </p:spTree>
    <p:extLst>
      <p:ext uri="{BB962C8B-B14F-4D97-AF65-F5344CB8AC3E}">
        <p14:creationId xmlns:p14="http://schemas.microsoft.com/office/powerpoint/2010/main" val="2465503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302176B-0E47-46AC-8F43-DAB4B8A37D06}" type="slidenum">
              <a:rPr lang="tr-TR" smtClean="0"/>
              <a:t>‹#›</a:t>
            </a:fld>
            <a:endParaRPr lang="tr-TR"/>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tr-TR"/>
              <a:t>Asıl başlık stili için tıklatın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187050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84490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615397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29943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t>8.03.2021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18277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t>8.03.2021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50707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t>8.03.2021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8997598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74654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900653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8354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894099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231047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319589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57387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945373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685331" y="3051013"/>
            <a:ext cx="3829520"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4629150" y="3051013"/>
            <a:ext cx="382905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8.03.2021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525890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8.03.2021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14116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23720DD-5B6D-40BF-8493-A6B52D484E6B}" type="datetimeFigureOut">
              <a:rPr lang="tr-TR" smtClean="0"/>
              <a:t>8.03.2021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543244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tr-TR"/>
              <a:t>Asıl başlık stili için tıklatın</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1869486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523379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7422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654622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90109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983177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23720DD-5B6D-40BF-8493-A6B52D484E6B}" type="datetimeFigureOut">
              <a:rPr lang="tr-TR" smtClean="0"/>
              <a:t>8.03.2021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4990453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A23720DD-5B6D-40BF-8493-A6B52D484E6B}" type="datetimeFigureOut">
              <a:rPr lang="tr-TR" smtClean="0"/>
              <a:t>8.03.2021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4211819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33366840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8.03.2021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extLst>
      <p:ext uri="{BB962C8B-B14F-4D97-AF65-F5344CB8AC3E}">
        <p14:creationId xmlns:p14="http://schemas.microsoft.com/office/powerpoint/2010/main" val="20870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tr-TR"/>
              <a:t>Asıl başlık stili için tıklatın</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8.03.2021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8.03.2021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A23720DD-5B6D-40BF-8493-A6B52D484E6B}" type="datetimeFigureOut">
              <a:rPr lang="tr-TR" smtClean="0"/>
              <a:t>8.03.2021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tr-TR"/>
              <a:t>Asıl başlık stili için tıklatın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8.03.2021</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tr-TR"/>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tr-TR"/>
              <a:t>Asıl başlık stili için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A23720DD-5B6D-40BF-8493-A6B52D484E6B}" type="datetimeFigureOut">
              <a:rPr lang="tr-TR" smtClean="0"/>
              <a:t>8.03.2021</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302176B-0E47-46AC-8F43-DAB4B8A37D06}" type="slidenum">
              <a:rPr lang="tr-TR" smtClean="0"/>
              <a:t>‹#›</a:t>
            </a:fld>
            <a:endParaRPr lang="tr-TR"/>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tr-TR"/>
              <a:t>Asıl başlık stili için tıklatın</a:t>
            </a:r>
            <a:endParaRPr lang="en-US" dirty="0"/>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8.03.2021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374181940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A23720DD-5B6D-40BF-8493-A6B52D484E6B}" type="datetimeFigureOut">
              <a:rPr lang="tr-TR" smtClean="0"/>
              <a:t>8.03.2021</a:t>
            </a:fld>
            <a:endParaRPr lang="tr-TR"/>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F302176B-0E47-46AC-8F43-DAB4B8A37D06}" type="slidenum">
              <a:rPr lang="tr-TR" smtClean="0"/>
              <a:t>‹#›</a:t>
            </a:fld>
            <a:endParaRPr lang="tr-TR"/>
          </a:p>
        </p:txBody>
      </p:sp>
    </p:spTree>
    <p:extLst>
      <p:ext uri="{BB962C8B-B14F-4D97-AF65-F5344CB8AC3E}">
        <p14:creationId xmlns:p14="http://schemas.microsoft.com/office/powerpoint/2010/main" val="1731153240"/>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03648" y="1556792"/>
            <a:ext cx="6368752" cy="1597888"/>
          </a:xfrm>
        </p:spPr>
        <p:txBody>
          <a:bodyPr>
            <a:normAutofit/>
          </a:bodyPr>
          <a:lstStyle/>
          <a:p>
            <a:r>
              <a:rPr lang="tr-TR" sz="4000" b="1" i="1" dirty="0">
                <a:solidFill>
                  <a:srgbClr val="C00000"/>
                </a:solidFill>
                <a:latin typeface="Comic Sans MS" pitchFamily="66" charset="0"/>
              </a:rPr>
              <a:t>Etkili iletişim becerileri</a:t>
            </a:r>
          </a:p>
        </p:txBody>
      </p:sp>
      <p:sp>
        <p:nvSpPr>
          <p:cNvPr id="3" name="Alt Başlık 2"/>
          <p:cNvSpPr>
            <a:spLocks noGrp="1"/>
          </p:cNvSpPr>
          <p:nvPr>
            <p:ph type="subTitle" idx="1"/>
          </p:nvPr>
        </p:nvSpPr>
        <p:spPr>
          <a:xfrm>
            <a:off x="1403648" y="4725144"/>
            <a:ext cx="6400800" cy="864096"/>
          </a:xfrm>
        </p:spPr>
        <p:txBody>
          <a:bodyPr>
            <a:normAutofit fontScale="92500" lnSpcReduction="20000"/>
          </a:bodyPr>
          <a:lstStyle/>
          <a:p>
            <a:r>
              <a:rPr lang="tr-TR" dirty="0">
                <a:latin typeface="Comic Sans MS" pitchFamily="66" charset="0"/>
              </a:rPr>
              <a:t>HÜRRİYET MTAL</a:t>
            </a:r>
          </a:p>
          <a:p>
            <a:r>
              <a:rPr lang="tr-TR" dirty="0">
                <a:latin typeface="Comic Sans MS" pitchFamily="66" charset="0"/>
              </a:rPr>
              <a:t>REHBERLİK SERVİSİ</a:t>
            </a:r>
          </a:p>
        </p:txBody>
      </p:sp>
    </p:spTree>
    <p:extLst>
      <p:ext uri="{BB962C8B-B14F-4D97-AF65-F5344CB8AC3E}">
        <p14:creationId xmlns:p14="http://schemas.microsoft.com/office/powerpoint/2010/main" val="2556658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c\Desktop\iletişim engelle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30190"/>
            <a:ext cx="7631335" cy="5923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499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6128" y="476672"/>
            <a:ext cx="8260672" cy="971127"/>
          </a:xfrm>
        </p:spPr>
        <p:txBody>
          <a:bodyPr>
            <a:normAutofit fontScale="90000"/>
          </a:bodyPr>
          <a:lstStyle/>
          <a:p>
            <a:r>
              <a:rPr lang="tr-TR" b="1" dirty="0">
                <a:solidFill>
                  <a:srgbClr val="C00000"/>
                </a:solidFill>
              </a:rPr>
              <a:t>İLETİŞİMİ ZORLAŞTIRAN ETMENLER</a:t>
            </a:r>
            <a:br>
              <a:rPr lang="tr-TR" dirty="0"/>
            </a:br>
            <a:endParaRPr lang="tr-TR" dirty="0"/>
          </a:p>
        </p:txBody>
      </p:sp>
      <p:sp>
        <p:nvSpPr>
          <p:cNvPr id="3" name="İçerik Yer Tutucusu 2"/>
          <p:cNvSpPr>
            <a:spLocks noGrp="1"/>
          </p:cNvSpPr>
          <p:nvPr>
            <p:ph idx="1"/>
          </p:nvPr>
        </p:nvSpPr>
        <p:spPr/>
        <p:txBody>
          <a:bodyPr>
            <a:normAutofit/>
          </a:bodyPr>
          <a:lstStyle/>
          <a:p>
            <a:pPr>
              <a:buFont typeface="Wingdings" pitchFamily="2" charset="2"/>
              <a:buChar char="Ø"/>
            </a:pPr>
            <a:r>
              <a:rPr lang="tr-TR" dirty="0">
                <a:latin typeface="Comic Sans MS" pitchFamily="66" charset="0"/>
              </a:rPr>
              <a:t>Emir Vermek, Yönlendirmek</a:t>
            </a:r>
          </a:p>
          <a:p>
            <a:pPr>
              <a:buFont typeface="Wingdings" pitchFamily="2" charset="2"/>
              <a:buChar char="Ø"/>
            </a:pPr>
            <a:r>
              <a:rPr lang="tr-TR" dirty="0">
                <a:latin typeface="Comic Sans MS" pitchFamily="66" charset="0"/>
              </a:rPr>
              <a:t>Uyarmak, Göz Dağı Vermek</a:t>
            </a:r>
          </a:p>
          <a:p>
            <a:pPr>
              <a:buFont typeface="Wingdings" pitchFamily="2" charset="2"/>
              <a:buChar char="Ø"/>
            </a:pPr>
            <a:r>
              <a:rPr lang="tr-TR" dirty="0">
                <a:latin typeface="Comic Sans MS" pitchFamily="66" charset="0"/>
              </a:rPr>
              <a:t>Ahlak Dersi Vermek</a:t>
            </a:r>
          </a:p>
          <a:p>
            <a:pPr>
              <a:buFont typeface="Wingdings" pitchFamily="2" charset="2"/>
              <a:buChar char="Ø"/>
            </a:pPr>
            <a:r>
              <a:rPr lang="tr-TR" dirty="0">
                <a:latin typeface="Comic Sans MS" pitchFamily="66" charset="0"/>
              </a:rPr>
              <a:t>Öğüt Vermek, Çözüm Ve Öneri Getirmek</a:t>
            </a:r>
          </a:p>
          <a:p>
            <a:pPr>
              <a:buFont typeface="Wingdings" pitchFamily="2" charset="2"/>
              <a:buChar char="Ø"/>
            </a:pPr>
            <a:r>
              <a:rPr lang="tr-TR" dirty="0">
                <a:latin typeface="Comic Sans MS" pitchFamily="66" charset="0"/>
              </a:rPr>
              <a:t>Öğretmek, Nutuk Çekmek, Mantıklı Düşünceler Önermek</a:t>
            </a:r>
          </a:p>
          <a:p>
            <a:pPr>
              <a:buFont typeface="Wingdings" pitchFamily="2" charset="2"/>
              <a:buChar char="Ø"/>
            </a:pPr>
            <a:r>
              <a:rPr lang="tr-TR" dirty="0">
                <a:latin typeface="Comic Sans MS" pitchFamily="66" charset="0"/>
              </a:rPr>
              <a:t>Yargılamak, Eleştirmek, Suçlamak</a:t>
            </a:r>
          </a:p>
        </p:txBody>
      </p:sp>
    </p:spTree>
    <p:extLst>
      <p:ext uri="{BB962C8B-B14F-4D97-AF65-F5344CB8AC3E}">
        <p14:creationId xmlns:p14="http://schemas.microsoft.com/office/powerpoint/2010/main" val="3057684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a:solidFill>
                  <a:srgbClr val="C00000"/>
                </a:solidFill>
              </a:rPr>
              <a:t>İLETİŞİMİ ZORLAŞTIRAN ETMENLER</a:t>
            </a:r>
            <a:br>
              <a:rPr lang="tr-TR" dirty="0"/>
            </a:br>
            <a:endParaRPr lang="tr-TR" dirty="0"/>
          </a:p>
        </p:txBody>
      </p:sp>
      <p:sp>
        <p:nvSpPr>
          <p:cNvPr id="3" name="İçerik Yer Tutucusu 2"/>
          <p:cNvSpPr>
            <a:spLocks noGrp="1"/>
          </p:cNvSpPr>
          <p:nvPr>
            <p:ph idx="1"/>
          </p:nvPr>
        </p:nvSpPr>
        <p:spPr>
          <a:xfrm>
            <a:off x="457200" y="1988840"/>
            <a:ext cx="8229600" cy="4137323"/>
          </a:xfrm>
        </p:spPr>
        <p:txBody>
          <a:bodyPr/>
          <a:lstStyle/>
          <a:p>
            <a:pPr>
              <a:buFont typeface="Wingdings" pitchFamily="2" charset="2"/>
              <a:buChar char="Ø"/>
            </a:pPr>
            <a:r>
              <a:rPr lang="tr-TR" dirty="0">
                <a:latin typeface="+mj-lt"/>
              </a:rPr>
              <a:t>Övmek, Aynı Düşüncede Olmak</a:t>
            </a:r>
          </a:p>
          <a:p>
            <a:pPr>
              <a:buFont typeface="Wingdings" pitchFamily="2" charset="2"/>
              <a:buChar char="Ø"/>
            </a:pPr>
            <a:r>
              <a:rPr lang="tr-TR" dirty="0">
                <a:latin typeface="+mj-lt"/>
              </a:rPr>
              <a:t>Yorumlamak, Analiz Etmek, Tanı Koymak</a:t>
            </a:r>
          </a:p>
          <a:p>
            <a:pPr>
              <a:buFont typeface="Wingdings" pitchFamily="2" charset="2"/>
              <a:buChar char="Ø"/>
            </a:pPr>
            <a:r>
              <a:rPr lang="tr-TR" dirty="0">
                <a:latin typeface="+mj-lt"/>
              </a:rPr>
              <a:t>Güven Vermek, Desteklemek, Duygularını Paylaşmak</a:t>
            </a:r>
          </a:p>
          <a:p>
            <a:pPr>
              <a:buFont typeface="Wingdings" pitchFamily="2" charset="2"/>
              <a:buChar char="Ø"/>
            </a:pPr>
            <a:r>
              <a:rPr lang="tr-TR" dirty="0">
                <a:latin typeface="+mj-lt"/>
              </a:rPr>
              <a:t>Soru Sormak, Sorgulamak, Sınamak</a:t>
            </a:r>
          </a:p>
          <a:p>
            <a:pPr>
              <a:buFont typeface="Wingdings" pitchFamily="2" charset="2"/>
              <a:buChar char="Ø"/>
            </a:pPr>
            <a:r>
              <a:rPr lang="tr-TR" dirty="0">
                <a:latin typeface="+mj-lt"/>
              </a:rPr>
              <a:t>Konuyu Saptırmak, Alay Etmek, Oyalamak</a:t>
            </a:r>
          </a:p>
          <a:p>
            <a:pPr>
              <a:buFont typeface="Wingdings" pitchFamily="2" charset="2"/>
              <a:buChar char="Ø"/>
            </a:pPr>
            <a:endParaRPr lang="tr-TR" dirty="0">
              <a:latin typeface="+mj-lt"/>
            </a:endParaRPr>
          </a:p>
        </p:txBody>
      </p:sp>
    </p:spTree>
    <p:extLst>
      <p:ext uri="{BB962C8B-B14F-4D97-AF65-F5344CB8AC3E}">
        <p14:creationId xmlns:p14="http://schemas.microsoft.com/office/powerpoint/2010/main" val="1421936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Düşünelim!</a:t>
            </a:r>
          </a:p>
        </p:txBody>
      </p:sp>
      <p:sp>
        <p:nvSpPr>
          <p:cNvPr id="3" name="İçerik Yer Tutucusu 2"/>
          <p:cNvSpPr>
            <a:spLocks noGrp="1"/>
          </p:cNvSpPr>
          <p:nvPr>
            <p:ph idx="1"/>
          </p:nvPr>
        </p:nvSpPr>
        <p:spPr>
          <a:xfrm>
            <a:off x="971600" y="2348880"/>
            <a:ext cx="6912768" cy="2736305"/>
          </a:xfrm>
        </p:spPr>
        <p:txBody>
          <a:bodyPr/>
          <a:lstStyle/>
          <a:p>
            <a:r>
              <a:rPr lang="tr-TR" dirty="0">
                <a:latin typeface="Comic Sans MS" pitchFamily="66" charset="0"/>
              </a:rPr>
              <a:t>İletişimi zorlaştıran etmenlerden söz ettik, peki ya siz bunların hangisini en çok kullanıyorsunuz? </a:t>
            </a:r>
          </a:p>
          <a:p>
            <a:endParaRPr lang="tr-TR" dirty="0">
              <a:latin typeface="Comic Sans MS" pitchFamily="66" charset="0"/>
            </a:endParaRPr>
          </a:p>
          <a:p>
            <a:r>
              <a:rPr lang="tr-TR" dirty="0">
                <a:latin typeface="Comic Sans MS" pitchFamily="66" charset="0"/>
              </a:rPr>
              <a:t>Bu yolu nerden öğrenmiş olabilirsiniz?</a:t>
            </a:r>
          </a:p>
        </p:txBody>
      </p:sp>
    </p:spTree>
    <p:extLst>
      <p:ext uri="{BB962C8B-B14F-4D97-AF65-F5344CB8AC3E}">
        <p14:creationId xmlns:p14="http://schemas.microsoft.com/office/powerpoint/2010/main" val="78733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6128" y="692696"/>
            <a:ext cx="8260672" cy="755103"/>
          </a:xfrm>
        </p:spPr>
        <p:txBody>
          <a:bodyPr>
            <a:normAutofit fontScale="90000"/>
          </a:bodyPr>
          <a:lstStyle/>
          <a:p>
            <a:r>
              <a:rPr lang="tr-TR" dirty="0">
                <a:solidFill>
                  <a:srgbClr val="C00000"/>
                </a:solidFill>
              </a:rPr>
              <a:t>İLETİŞİMİ KOLAYLAŞTIRAN ETMENLER</a:t>
            </a:r>
            <a:br>
              <a:rPr lang="tr-TR" dirty="0">
                <a:solidFill>
                  <a:srgbClr val="C00000"/>
                </a:solidFill>
              </a:rPr>
            </a:br>
            <a:endParaRPr lang="tr-TR" dirty="0">
              <a:solidFill>
                <a:srgbClr val="C00000"/>
              </a:solidFill>
            </a:endParaRPr>
          </a:p>
        </p:txBody>
      </p:sp>
      <p:sp>
        <p:nvSpPr>
          <p:cNvPr id="3" name="İçerik Yer Tutucusu 2"/>
          <p:cNvSpPr>
            <a:spLocks noGrp="1"/>
          </p:cNvSpPr>
          <p:nvPr>
            <p:ph idx="1"/>
          </p:nvPr>
        </p:nvSpPr>
        <p:spPr>
          <a:xfrm>
            <a:off x="457200" y="1556792"/>
            <a:ext cx="8229600" cy="4569371"/>
          </a:xfrm>
        </p:spPr>
        <p:txBody>
          <a:bodyPr/>
          <a:lstStyle/>
          <a:p>
            <a:pPr marL="114300" indent="0">
              <a:buNone/>
            </a:pPr>
            <a:r>
              <a:rPr lang="tr-TR" sz="3200" b="1" i="1" dirty="0"/>
              <a:t>DİNLEMEK</a:t>
            </a:r>
          </a:p>
          <a:p>
            <a:pPr marL="114300" indent="0">
              <a:buNone/>
            </a:pPr>
            <a:endParaRPr lang="tr-TR" dirty="0"/>
          </a:p>
          <a:p>
            <a:endParaRPr lang="tr-TR"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2348880"/>
            <a:ext cx="507489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5985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cap="none" dirty="0">
                <a:solidFill>
                  <a:srgbClr val="C00000"/>
                </a:solidFill>
              </a:rPr>
              <a:t>Bu Çocuğun Yerinde Olmak İsteyenler?</a:t>
            </a:r>
          </a:p>
        </p:txBody>
      </p:sp>
      <p:sp>
        <p:nvSpPr>
          <p:cNvPr id="3" name="İçerik Yer Tutucusu 2"/>
          <p:cNvSpPr>
            <a:spLocks noGrp="1"/>
          </p:cNvSpPr>
          <p:nvPr>
            <p:ph idx="1"/>
          </p:nvPr>
        </p:nvSpPr>
        <p:spPr/>
        <p:txBody>
          <a:bodyPr/>
          <a:lstStyle/>
          <a:p>
            <a:pPr marL="114300" indent="0">
              <a:buNone/>
            </a:pPr>
            <a:endParaRPr lang="tr-TR" dirty="0"/>
          </a:p>
          <a:p>
            <a:pPr marL="114300" indent="0">
              <a:buNone/>
            </a:pPr>
            <a:endParaRPr lang="tr-TR"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690000"/>
            <a:ext cx="7674934" cy="483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7827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b="1" cap="none" dirty="0">
                <a:solidFill>
                  <a:srgbClr val="C00000"/>
                </a:solidFill>
              </a:rPr>
              <a:t>Dinlerken Neler Yapabiliriz?</a:t>
            </a:r>
          </a:p>
        </p:txBody>
      </p:sp>
      <p:sp>
        <p:nvSpPr>
          <p:cNvPr id="5" name="İçerik Yer Tutucusu 4"/>
          <p:cNvSpPr>
            <a:spLocks noGrp="1"/>
          </p:cNvSpPr>
          <p:nvPr>
            <p:ph sz="half" idx="1"/>
          </p:nvPr>
        </p:nvSpPr>
        <p:spPr>
          <a:xfrm>
            <a:off x="426128" y="1719071"/>
            <a:ext cx="4038600" cy="4158201"/>
          </a:xfrm>
        </p:spPr>
        <p:txBody>
          <a:bodyPr>
            <a:normAutofit lnSpcReduction="10000"/>
          </a:bodyPr>
          <a:lstStyle/>
          <a:p>
            <a:pPr marL="533400" indent="-533400">
              <a:spcBef>
                <a:spcPct val="25000"/>
              </a:spcBef>
              <a:buClr>
                <a:srgbClr val="FF0000"/>
              </a:buClr>
              <a:buFont typeface="Monotype Sorts" pitchFamily="2" charset="2"/>
              <a:buAutoNum type="arabicPeriod"/>
            </a:pPr>
            <a:r>
              <a:rPr lang="tr-TR" dirty="0">
                <a:latin typeface="Comic Sans MS" pitchFamily="66" charset="0"/>
              </a:rPr>
              <a:t>Konuşma!</a:t>
            </a:r>
          </a:p>
          <a:p>
            <a:pPr marL="533400" indent="-533400">
              <a:spcBef>
                <a:spcPct val="25000"/>
              </a:spcBef>
              <a:buClr>
                <a:srgbClr val="FF0000"/>
              </a:buClr>
              <a:buFont typeface="Monotype Sorts" pitchFamily="2" charset="2"/>
              <a:buAutoNum type="arabicPeriod"/>
            </a:pPr>
            <a:r>
              <a:rPr lang="tr-TR" dirty="0">
                <a:latin typeface="Comic Sans MS" pitchFamily="66" charset="0"/>
              </a:rPr>
              <a:t>Konuşmacıyı rahatlat</a:t>
            </a:r>
            <a:endParaRPr lang="en-US" dirty="0">
              <a:latin typeface="Comic Sans MS" pitchFamily="66" charset="0"/>
            </a:endParaRPr>
          </a:p>
          <a:p>
            <a:pPr marL="533400" indent="-533400">
              <a:spcBef>
                <a:spcPct val="25000"/>
              </a:spcBef>
              <a:buNone/>
            </a:pPr>
            <a:r>
              <a:rPr lang="en-US" dirty="0">
                <a:solidFill>
                  <a:srgbClr val="FF0000"/>
                </a:solidFill>
                <a:latin typeface="Comic Sans MS" pitchFamily="66" charset="0"/>
              </a:rPr>
              <a:t>3.</a:t>
            </a:r>
            <a:r>
              <a:rPr lang="en-US" dirty="0">
                <a:latin typeface="Comic Sans MS" pitchFamily="66" charset="0"/>
              </a:rPr>
              <a:t>	</a:t>
            </a:r>
            <a:r>
              <a:rPr lang="tr-TR" dirty="0">
                <a:latin typeface="Comic Sans MS" pitchFamily="66" charset="0"/>
              </a:rPr>
              <a:t>Dinlemek istediğini göster</a:t>
            </a:r>
            <a:endParaRPr lang="en-US" dirty="0">
              <a:latin typeface="Comic Sans MS" pitchFamily="66" charset="0"/>
            </a:endParaRPr>
          </a:p>
          <a:p>
            <a:pPr marL="533400" indent="-533400">
              <a:spcBef>
                <a:spcPct val="25000"/>
              </a:spcBef>
              <a:buNone/>
            </a:pPr>
            <a:r>
              <a:rPr lang="en-US" dirty="0">
                <a:solidFill>
                  <a:srgbClr val="FF0000"/>
                </a:solidFill>
                <a:latin typeface="Comic Sans MS" pitchFamily="66" charset="0"/>
              </a:rPr>
              <a:t>4.</a:t>
            </a:r>
            <a:r>
              <a:rPr lang="en-US" dirty="0">
                <a:latin typeface="Comic Sans MS" pitchFamily="66" charset="0"/>
              </a:rPr>
              <a:t>	</a:t>
            </a:r>
            <a:r>
              <a:rPr lang="tr-TR" dirty="0">
                <a:latin typeface="Comic Sans MS" pitchFamily="66" charset="0"/>
              </a:rPr>
              <a:t>Dikkatini dağıtan engelleri kaldır</a:t>
            </a:r>
            <a:endParaRPr lang="en-US" dirty="0">
              <a:latin typeface="Comic Sans MS" pitchFamily="66" charset="0"/>
            </a:endParaRPr>
          </a:p>
          <a:p>
            <a:pPr marL="533400" indent="-533400">
              <a:spcBef>
                <a:spcPct val="25000"/>
              </a:spcBef>
              <a:buNone/>
            </a:pPr>
            <a:r>
              <a:rPr lang="en-US" dirty="0">
                <a:solidFill>
                  <a:srgbClr val="FF0000"/>
                </a:solidFill>
                <a:latin typeface="Comic Sans MS" pitchFamily="66" charset="0"/>
              </a:rPr>
              <a:t>5.</a:t>
            </a:r>
            <a:r>
              <a:rPr lang="en-US" dirty="0">
                <a:latin typeface="Comic Sans MS" pitchFamily="66" charset="0"/>
              </a:rPr>
              <a:t>	</a:t>
            </a:r>
            <a:r>
              <a:rPr lang="tr-TR" dirty="0">
                <a:latin typeface="Comic Sans MS" pitchFamily="66" charset="0"/>
              </a:rPr>
              <a:t>Konuşmacı ile empati kur</a:t>
            </a:r>
            <a:endParaRPr lang="en-US" dirty="0">
              <a:latin typeface="Comic Sans MS" pitchFamily="66" charset="0"/>
            </a:endParaRPr>
          </a:p>
          <a:p>
            <a:endParaRPr lang="tr-TR" dirty="0"/>
          </a:p>
        </p:txBody>
      </p:sp>
      <p:sp>
        <p:nvSpPr>
          <p:cNvPr id="6" name="İçerik Yer Tutucusu 5"/>
          <p:cNvSpPr>
            <a:spLocks noGrp="1"/>
          </p:cNvSpPr>
          <p:nvPr>
            <p:ph sz="half" idx="2"/>
          </p:nvPr>
        </p:nvSpPr>
        <p:spPr/>
        <p:txBody>
          <a:bodyPr>
            <a:normAutofit lnSpcReduction="10000"/>
          </a:bodyPr>
          <a:lstStyle/>
          <a:p>
            <a:pPr>
              <a:spcBef>
                <a:spcPct val="30000"/>
              </a:spcBef>
              <a:buNone/>
            </a:pPr>
            <a:r>
              <a:rPr lang="tr-TR" dirty="0">
                <a:solidFill>
                  <a:srgbClr val="FF0000"/>
                </a:solidFill>
                <a:latin typeface="Comic Sans MS" pitchFamily="66" charset="0"/>
              </a:rPr>
              <a:t>6</a:t>
            </a:r>
            <a:r>
              <a:rPr lang="tr-TR" dirty="0">
                <a:solidFill>
                  <a:schemeClr val="accent2"/>
                </a:solidFill>
                <a:latin typeface="Comic Sans MS" pitchFamily="66" charset="0"/>
              </a:rPr>
              <a:t>.</a:t>
            </a:r>
            <a:r>
              <a:rPr lang="tr-TR" dirty="0">
                <a:latin typeface="Comic Sans MS" pitchFamily="66" charset="0"/>
              </a:rPr>
              <a:t>Sabırlı ol</a:t>
            </a:r>
            <a:endParaRPr lang="en-US" dirty="0">
              <a:latin typeface="Comic Sans MS" pitchFamily="66" charset="0"/>
            </a:endParaRPr>
          </a:p>
          <a:p>
            <a:pPr>
              <a:spcBef>
                <a:spcPct val="30000"/>
              </a:spcBef>
              <a:buNone/>
            </a:pPr>
            <a:r>
              <a:rPr lang="en-US" dirty="0">
                <a:solidFill>
                  <a:srgbClr val="FF0000"/>
                </a:solidFill>
                <a:latin typeface="Comic Sans MS" pitchFamily="66" charset="0"/>
              </a:rPr>
              <a:t>7.</a:t>
            </a:r>
            <a:r>
              <a:rPr lang="tr-TR" dirty="0">
                <a:latin typeface="Comic Sans MS" pitchFamily="66" charset="0"/>
              </a:rPr>
              <a:t>Sakinliğini koru</a:t>
            </a:r>
            <a:endParaRPr lang="en-US" dirty="0">
              <a:latin typeface="Comic Sans MS" pitchFamily="66" charset="0"/>
            </a:endParaRPr>
          </a:p>
          <a:p>
            <a:pPr>
              <a:spcBef>
                <a:spcPct val="30000"/>
              </a:spcBef>
              <a:buNone/>
            </a:pPr>
            <a:r>
              <a:rPr lang="en-US" dirty="0">
                <a:solidFill>
                  <a:srgbClr val="FF0000"/>
                </a:solidFill>
                <a:latin typeface="Comic Sans MS" pitchFamily="66" charset="0"/>
              </a:rPr>
              <a:t>8.</a:t>
            </a:r>
            <a:r>
              <a:rPr lang="tr-TR" dirty="0">
                <a:latin typeface="Comic Sans MS" pitchFamily="66" charset="0"/>
              </a:rPr>
              <a:t>Tartışma veya eleştiride bulunma</a:t>
            </a:r>
            <a:r>
              <a:rPr lang="en-US" dirty="0">
                <a:latin typeface="Comic Sans MS" pitchFamily="66" charset="0"/>
              </a:rPr>
              <a:t> </a:t>
            </a:r>
          </a:p>
          <a:p>
            <a:pPr>
              <a:spcBef>
                <a:spcPct val="30000"/>
              </a:spcBef>
              <a:buNone/>
            </a:pPr>
            <a:r>
              <a:rPr lang="en-US" dirty="0">
                <a:solidFill>
                  <a:srgbClr val="FF0000"/>
                </a:solidFill>
                <a:latin typeface="Comic Sans MS" pitchFamily="66" charset="0"/>
              </a:rPr>
              <a:t>9.</a:t>
            </a:r>
            <a:r>
              <a:rPr lang="tr-TR" dirty="0">
                <a:latin typeface="Comic Sans MS" pitchFamily="66" charset="0"/>
              </a:rPr>
              <a:t>Açıklayıcı sorular sor</a:t>
            </a:r>
            <a:endParaRPr lang="en-US" sz="3600" dirty="0">
              <a:latin typeface="Comic Sans MS" pitchFamily="66" charset="0"/>
            </a:endParaRPr>
          </a:p>
          <a:p>
            <a:endParaRPr lang="tr-TR" dirty="0">
              <a:latin typeface="Comic Sans MS" pitchFamily="66" charset="0"/>
            </a:endParaRPr>
          </a:p>
        </p:txBody>
      </p:sp>
    </p:spTree>
    <p:extLst>
      <p:ext uri="{BB962C8B-B14F-4D97-AF65-F5344CB8AC3E}">
        <p14:creationId xmlns:p14="http://schemas.microsoft.com/office/powerpoint/2010/main" val="3529738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dirty="0">
                <a:solidFill>
                  <a:srgbClr val="C00000"/>
                </a:solidFill>
              </a:rPr>
              <a:t>İLETİŞİMİ KOLAYLAŞTIRAN ETMENLER</a:t>
            </a:r>
            <a:br>
              <a:rPr lang="tr-TR" dirty="0">
                <a:solidFill>
                  <a:srgbClr val="C00000"/>
                </a:solidFill>
              </a:rPr>
            </a:br>
            <a:endParaRPr lang="tr-TR" dirty="0"/>
          </a:p>
        </p:txBody>
      </p:sp>
      <p:sp>
        <p:nvSpPr>
          <p:cNvPr id="6" name="İçerik Yer Tutucusu 5"/>
          <p:cNvSpPr>
            <a:spLocks noGrp="1"/>
          </p:cNvSpPr>
          <p:nvPr>
            <p:ph idx="1"/>
          </p:nvPr>
        </p:nvSpPr>
        <p:spPr/>
        <p:txBody>
          <a:bodyPr/>
          <a:lstStyle/>
          <a:p>
            <a:pPr lvl="0"/>
            <a:r>
              <a:rPr lang="tr-TR" sz="2800" b="1" dirty="0"/>
              <a:t>KONUŞMAYA ÖZENDİRMEK</a:t>
            </a:r>
          </a:p>
          <a:p>
            <a:pPr marL="114300" indent="0">
              <a:buNone/>
            </a:pPr>
            <a:endParaRPr lang="tr-TR"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420888"/>
            <a:ext cx="5809059" cy="38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1216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İLETİŞİMİ KOLAYLAŞTIRAN ETMENLER</a:t>
            </a:r>
            <a:br>
              <a:rPr lang="tr-TR" dirty="0">
                <a:solidFill>
                  <a:srgbClr val="C00000"/>
                </a:solidFill>
              </a:rPr>
            </a:br>
            <a:endParaRPr lang="tr-TR" dirty="0"/>
          </a:p>
        </p:txBody>
      </p:sp>
      <p:sp>
        <p:nvSpPr>
          <p:cNvPr id="3" name="İçerik Yer Tutucusu 2"/>
          <p:cNvSpPr>
            <a:spLocks noGrp="1"/>
          </p:cNvSpPr>
          <p:nvPr>
            <p:ph idx="1"/>
          </p:nvPr>
        </p:nvSpPr>
        <p:spPr/>
        <p:txBody>
          <a:bodyPr/>
          <a:lstStyle/>
          <a:p>
            <a:pPr lvl="0"/>
            <a:r>
              <a:rPr lang="tr-TR" sz="2800" b="1" dirty="0"/>
              <a:t>EMPATİ</a:t>
            </a:r>
          </a:p>
          <a:p>
            <a:pPr lvl="0"/>
            <a:endParaRPr lang="tr-TR" sz="2800" b="1" dirty="0"/>
          </a:p>
          <a:p>
            <a:endParaRPr lang="tr-TR"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7544624"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722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a:solidFill>
                  <a:srgbClr val="C00000"/>
                </a:solidFill>
                <a:effectLst>
                  <a:outerShdw blurRad="38100" dist="38100" dir="2700000" algn="tl">
                    <a:srgbClr val="000000">
                      <a:alpha val="43137"/>
                    </a:srgbClr>
                  </a:outerShdw>
                </a:effectLst>
              </a:rPr>
              <a:t>amacImIz</a:t>
            </a:r>
            <a:endParaRPr lang="tr-TR" b="1" dirty="0">
              <a:solidFill>
                <a:srgbClr val="C00000"/>
              </a:solidFill>
              <a:effectLst>
                <a:outerShdw blurRad="38100" dist="38100" dir="2700000" algn="tl">
                  <a:srgbClr val="000000">
                    <a:alpha val="43137"/>
                  </a:srgbClr>
                </a:outerShdw>
              </a:effectLst>
            </a:endParaRPr>
          </a:p>
        </p:txBody>
      </p:sp>
      <p:sp>
        <p:nvSpPr>
          <p:cNvPr id="3" name="İçerik Yer Tutucusu 2"/>
          <p:cNvSpPr>
            <a:spLocks noGrp="1"/>
          </p:cNvSpPr>
          <p:nvPr>
            <p:ph idx="1"/>
          </p:nvPr>
        </p:nvSpPr>
        <p:spPr>
          <a:xfrm>
            <a:off x="395536" y="2348880"/>
            <a:ext cx="8229600" cy="3057203"/>
          </a:xfrm>
        </p:spPr>
        <p:txBody>
          <a:bodyPr>
            <a:normAutofit/>
          </a:bodyPr>
          <a:lstStyle/>
          <a:p>
            <a:r>
              <a:rPr lang="tr-TR" sz="2800" dirty="0">
                <a:latin typeface="Comic Sans MS" pitchFamily="66" charset="0"/>
              </a:rPr>
              <a:t> Aslında tüm bunları yapmamızın bir tek nedeni vardır. Etkili iletişim kurmamızın bize sağlayacağı yarar </a:t>
            </a:r>
            <a:r>
              <a:rPr lang="tr-TR" sz="2800" dirty="0">
                <a:solidFill>
                  <a:srgbClr val="C00000"/>
                </a:solidFill>
                <a:latin typeface="Comic Sans MS" pitchFamily="66" charset="0"/>
              </a:rPr>
              <a:t>ANLAMAYI  </a:t>
            </a:r>
            <a:r>
              <a:rPr lang="tr-TR" sz="2800" dirty="0" err="1">
                <a:solidFill>
                  <a:srgbClr val="C00000"/>
                </a:solidFill>
                <a:latin typeface="Comic Sans MS" pitchFamily="66" charset="0"/>
              </a:rPr>
              <a:t>BAŞARMAK</a:t>
            </a:r>
            <a:r>
              <a:rPr lang="tr-TR" sz="2800" dirty="0" err="1">
                <a:latin typeface="Comic Sans MS" pitchFamily="66" charset="0"/>
              </a:rPr>
              <a:t>tır</a:t>
            </a:r>
            <a:r>
              <a:rPr lang="tr-TR" sz="2800" dirty="0">
                <a:latin typeface="Comic Sans MS" pitchFamily="66" charset="0"/>
              </a:rPr>
              <a:t>.</a:t>
            </a:r>
          </a:p>
          <a:p>
            <a:r>
              <a:rPr lang="tr-TR" sz="2800" dirty="0">
                <a:latin typeface="Comic Sans MS" pitchFamily="66" charset="0"/>
              </a:rPr>
              <a:t> </a:t>
            </a:r>
          </a:p>
        </p:txBody>
      </p:sp>
    </p:spTree>
    <p:extLst>
      <p:ext uri="{BB962C8B-B14F-4D97-AF65-F5344CB8AC3E}">
        <p14:creationId xmlns:p14="http://schemas.microsoft.com/office/powerpoint/2010/main" val="235745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57200" y="548680"/>
            <a:ext cx="8229600" cy="5577483"/>
          </a:xfrm>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20688"/>
            <a:ext cx="806489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5188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ZAMANLAMA</a:t>
            </a:r>
          </a:p>
        </p:txBody>
      </p:sp>
      <p:sp>
        <p:nvSpPr>
          <p:cNvPr id="3" name="İçerik Yer Tutucusu 2"/>
          <p:cNvSpPr>
            <a:spLocks noGrp="1"/>
          </p:cNvSpPr>
          <p:nvPr>
            <p:ph idx="1"/>
          </p:nvPr>
        </p:nvSpPr>
        <p:spPr/>
        <p:txBody>
          <a:bodyPr/>
          <a:lstStyle/>
          <a:p>
            <a:pPr>
              <a:lnSpc>
                <a:spcPct val="80000"/>
              </a:lnSpc>
              <a:defRPr/>
            </a:pPr>
            <a:r>
              <a:rPr lang="tr-TR" sz="2800" dirty="0">
                <a:latin typeface="Comic Sans MS" pitchFamily="66" charset="0"/>
              </a:rPr>
              <a:t>İnsanlarla </a:t>
            </a:r>
            <a:r>
              <a:rPr lang="tr-TR" sz="2800" b="1" dirty="0">
                <a:latin typeface="Comic Sans MS" pitchFamily="66" charset="0"/>
              </a:rPr>
              <a:t>sizin için uygun</a:t>
            </a:r>
            <a:r>
              <a:rPr lang="tr-TR" sz="2800" dirty="0">
                <a:latin typeface="Comic Sans MS" pitchFamily="66" charset="0"/>
              </a:rPr>
              <a:t> zaman ve koşullarda değil; </a:t>
            </a:r>
            <a:r>
              <a:rPr lang="tr-TR" sz="2800" b="1" dirty="0">
                <a:latin typeface="Comic Sans MS" pitchFamily="66" charset="0"/>
              </a:rPr>
              <a:t>onlar için en uygun </a:t>
            </a:r>
            <a:r>
              <a:rPr lang="tr-TR" sz="2800" dirty="0">
                <a:latin typeface="Comic Sans MS" pitchFamily="66" charset="0"/>
              </a:rPr>
              <a:t>zaman ve koşullarda iletişim kurmanız halinde, başarıya ulaşma olanağınız artar. Bu nedenle, iletişim kuracağınız kişilerin zamanının iletişime elverişli olup olmadığını </a:t>
            </a:r>
            <a:r>
              <a:rPr lang="tr-TR" sz="2800" b="1" dirty="0">
                <a:latin typeface="Comic Sans MS" pitchFamily="66" charset="0"/>
              </a:rPr>
              <a:t>özenle</a:t>
            </a:r>
            <a:r>
              <a:rPr lang="tr-TR" sz="2800" dirty="0">
                <a:latin typeface="Comic Sans MS" pitchFamily="66" charset="0"/>
              </a:rPr>
              <a:t> araştırın. </a:t>
            </a:r>
          </a:p>
          <a:p>
            <a:pPr>
              <a:lnSpc>
                <a:spcPct val="80000"/>
              </a:lnSpc>
              <a:defRPr/>
            </a:pPr>
            <a:r>
              <a:rPr lang="tr-TR" sz="2800" dirty="0">
                <a:latin typeface="Comic Sans MS" pitchFamily="66" charset="0"/>
              </a:rPr>
              <a:t>İnsanlarla iletişim kurmak için onların </a:t>
            </a:r>
            <a:r>
              <a:rPr lang="tr-TR" sz="2800" b="1" dirty="0">
                <a:latin typeface="Comic Sans MS" pitchFamily="66" charset="0"/>
              </a:rPr>
              <a:t>sıkıntılı</a:t>
            </a:r>
            <a:r>
              <a:rPr lang="tr-TR" sz="2800" dirty="0">
                <a:latin typeface="Comic Sans MS" pitchFamily="66" charset="0"/>
              </a:rPr>
              <a:t>, </a:t>
            </a:r>
            <a:r>
              <a:rPr lang="tr-TR" sz="2800" b="1" dirty="0">
                <a:latin typeface="Comic Sans MS" pitchFamily="66" charset="0"/>
              </a:rPr>
              <a:t>mutsuz</a:t>
            </a:r>
            <a:r>
              <a:rPr lang="tr-TR" sz="2800" dirty="0">
                <a:latin typeface="Comic Sans MS" pitchFamily="66" charset="0"/>
              </a:rPr>
              <a:t>, </a:t>
            </a:r>
            <a:r>
              <a:rPr lang="tr-TR" sz="2800" b="1" dirty="0">
                <a:latin typeface="Comic Sans MS" pitchFamily="66" charset="0"/>
              </a:rPr>
              <a:t>üzüntülü</a:t>
            </a:r>
            <a:r>
              <a:rPr lang="tr-TR" sz="2800" dirty="0">
                <a:latin typeface="Comic Sans MS" pitchFamily="66" charset="0"/>
              </a:rPr>
              <a:t> olduğu veya </a:t>
            </a:r>
            <a:r>
              <a:rPr lang="tr-TR" sz="2800" b="1" dirty="0">
                <a:latin typeface="Comic Sans MS" pitchFamily="66" charset="0"/>
              </a:rPr>
              <a:t>başka konulara yoğunlaştığı</a:t>
            </a:r>
            <a:r>
              <a:rPr lang="tr-TR" sz="2800" dirty="0">
                <a:latin typeface="Comic Sans MS" pitchFamily="66" charset="0"/>
              </a:rPr>
              <a:t> zamanları seçmeyin. </a:t>
            </a:r>
          </a:p>
          <a:p>
            <a:endParaRPr lang="tr-TR" dirty="0"/>
          </a:p>
        </p:txBody>
      </p:sp>
    </p:spTree>
    <p:extLst>
      <p:ext uri="{BB962C8B-B14F-4D97-AF65-F5344CB8AC3E}">
        <p14:creationId xmlns:p14="http://schemas.microsoft.com/office/powerpoint/2010/main" val="694809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solidFill>
                  <a:srgbClr val="C00000"/>
                </a:solidFill>
              </a:rPr>
              <a:t>İletişimde ego </a:t>
            </a:r>
            <a:r>
              <a:rPr lang="tr-TR" b="1" dirty="0" err="1">
                <a:solidFill>
                  <a:srgbClr val="C00000"/>
                </a:solidFill>
              </a:rPr>
              <a:t>durumlari</a:t>
            </a:r>
            <a:endParaRPr lang="tr-TR" b="1" dirty="0">
              <a:solidFill>
                <a:srgbClr val="C00000"/>
              </a:solidFill>
            </a:endParaRPr>
          </a:p>
        </p:txBody>
      </p:sp>
      <p:sp>
        <p:nvSpPr>
          <p:cNvPr id="3" name="İçerik Yer Tutucusu 2"/>
          <p:cNvSpPr>
            <a:spLocks noGrp="1"/>
          </p:cNvSpPr>
          <p:nvPr>
            <p:ph idx="1"/>
          </p:nvPr>
        </p:nvSpPr>
        <p:spPr>
          <a:xfrm>
            <a:off x="457200" y="2060848"/>
            <a:ext cx="8229600" cy="4065315"/>
          </a:xfrm>
        </p:spPr>
        <p:txBody>
          <a:bodyPr/>
          <a:lstStyle/>
          <a:p>
            <a:pPr>
              <a:lnSpc>
                <a:spcPct val="80000"/>
              </a:lnSpc>
              <a:buNone/>
            </a:pPr>
            <a:r>
              <a:rPr lang="tr-TR" b="1" dirty="0">
                <a:latin typeface="Comic Sans MS" pitchFamily="66" charset="0"/>
              </a:rPr>
              <a:t>Çocuk Egosu	</a:t>
            </a:r>
            <a:r>
              <a:rPr lang="tr-TR" b="1" dirty="0">
                <a:latin typeface="Comic Sans MS" pitchFamily="66" charset="0"/>
                <a:sym typeface="Wingdings" pitchFamily="2" charset="2"/>
              </a:rPr>
              <a:t></a:t>
            </a:r>
            <a:r>
              <a:rPr lang="tr-TR" b="1" dirty="0">
                <a:latin typeface="Comic Sans MS" pitchFamily="66" charset="0"/>
              </a:rPr>
              <a:t>	Duygusal</a:t>
            </a:r>
          </a:p>
          <a:p>
            <a:pPr>
              <a:lnSpc>
                <a:spcPct val="80000"/>
              </a:lnSpc>
              <a:buNone/>
            </a:pPr>
            <a:endParaRPr lang="tr-TR" b="1" dirty="0">
              <a:latin typeface="Comic Sans MS" pitchFamily="66" charset="0"/>
            </a:endParaRPr>
          </a:p>
          <a:p>
            <a:pPr>
              <a:lnSpc>
                <a:spcPct val="80000"/>
              </a:lnSpc>
              <a:buNone/>
            </a:pPr>
            <a:r>
              <a:rPr lang="tr-TR" b="1" dirty="0">
                <a:latin typeface="Comic Sans MS" pitchFamily="66" charset="0"/>
              </a:rPr>
              <a:t>Yetişkin Egosu	</a:t>
            </a:r>
            <a:r>
              <a:rPr lang="tr-TR" b="1" dirty="0">
                <a:latin typeface="Comic Sans MS" pitchFamily="66" charset="0"/>
                <a:sym typeface="Wingdings" pitchFamily="2" charset="2"/>
              </a:rPr>
              <a:t></a:t>
            </a:r>
            <a:r>
              <a:rPr lang="tr-TR" b="1" dirty="0">
                <a:latin typeface="Comic Sans MS" pitchFamily="66" charset="0"/>
              </a:rPr>
              <a:t>	Mantıklı</a:t>
            </a:r>
          </a:p>
          <a:p>
            <a:pPr>
              <a:lnSpc>
                <a:spcPct val="80000"/>
              </a:lnSpc>
              <a:buNone/>
            </a:pPr>
            <a:endParaRPr lang="tr-TR" b="1" dirty="0">
              <a:latin typeface="Comic Sans MS" pitchFamily="66" charset="0"/>
            </a:endParaRPr>
          </a:p>
          <a:p>
            <a:pPr>
              <a:lnSpc>
                <a:spcPct val="80000"/>
              </a:lnSpc>
              <a:buNone/>
            </a:pPr>
            <a:r>
              <a:rPr lang="tr-TR" b="1" dirty="0">
                <a:latin typeface="Comic Sans MS" pitchFamily="66" charset="0"/>
              </a:rPr>
              <a:t>Ana-baba Egosu	</a:t>
            </a:r>
            <a:r>
              <a:rPr lang="tr-TR" b="1" dirty="0">
                <a:latin typeface="Comic Sans MS" pitchFamily="66" charset="0"/>
                <a:sym typeface="Wingdings" pitchFamily="2" charset="2"/>
              </a:rPr>
              <a:t></a:t>
            </a:r>
            <a:r>
              <a:rPr lang="tr-TR" b="1" dirty="0">
                <a:latin typeface="Comic Sans MS" pitchFamily="66" charset="0"/>
              </a:rPr>
              <a:t>	Ahlakçı</a:t>
            </a:r>
          </a:p>
          <a:p>
            <a:pPr>
              <a:lnSpc>
                <a:spcPct val="80000"/>
              </a:lnSpc>
              <a:buNone/>
            </a:pPr>
            <a:endParaRPr lang="tr-TR" b="1" dirty="0">
              <a:latin typeface="Comic Sans MS" pitchFamily="66" charset="0"/>
            </a:endParaRPr>
          </a:p>
          <a:p>
            <a:pPr>
              <a:lnSpc>
                <a:spcPct val="80000"/>
              </a:lnSpc>
              <a:buBlip>
                <a:blip r:embed="rId3"/>
              </a:buBlip>
            </a:pPr>
            <a:r>
              <a:rPr lang="tr-TR" dirty="0"/>
              <a:t>İnsanlar, başkalarıyla etkileşime girdikleri zaman bu üç benlik durumundan birini baskın olarak kullanmaktadır.</a:t>
            </a:r>
            <a:endParaRPr lang="tr-TR" b="1" dirty="0">
              <a:latin typeface="Comic Sans MS" pitchFamily="66" charset="0"/>
            </a:endParaRPr>
          </a:p>
          <a:p>
            <a:endParaRPr lang="tr-TR" b="1" dirty="0">
              <a:latin typeface="Comic Sans MS" pitchFamily="66" charset="0"/>
            </a:endParaRPr>
          </a:p>
        </p:txBody>
      </p:sp>
    </p:spTree>
    <p:extLst>
      <p:ext uri="{BB962C8B-B14F-4D97-AF65-F5344CB8AC3E}">
        <p14:creationId xmlns:p14="http://schemas.microsoft.com/office/powerpoint/2010/main" val="3894437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İletişimde ego </a:t>
            </a:r>
            <a:r>
              <a:rPr lang="tr-TR" b="1" dirty="0" err="1">
                <a:solidFill>
                  <a:srgbClr val="C00000"/>
                </a:solidFill>
              </a:rPr>
              <a:t>durumlarI</a:t>
            </a:r>
            <a:endParaRPr lang="tr-TR" dirty="0"/>
          </a:p>
        </p:txBody>
      </p:sp>
      <p:sp>
        <p:nvSpPr>
          <p:cNvPr id="3" name="İçerik Yer Tutucusu 2"/>
          <p:cNvSpPr>
            <a:spLocks noGrp="1"/>
          </p:cNvSpPr>
          <p:nvPr>
            <p:ph idx="1"/>
          </p:nvPr>
        </p:nvSpPr>
        <p:spPr/>
        <p:txBody>
          <a:bodyPr/>
          <a:lstStyle/>
          <a:p>
            <a:r>
              <a:rPr lang="tr-TR" dirty="0"/>
              <a:t>Her üç benlik durumunu her yaştaki insan kullanabilir. Aynı iletişimde farklı benlikler sergilendiğinde bazen çatışma bazen de uzlaşma yaşanabilir. </a:t>
            </a:r>
          </a:p>
          <a:p>
            <a:r>
              <a:rPr lang="tr-TR" b="1" dirty="0"/>
              <a:t>Örneğin, </a:t>
            </a:r>
            <a:r>
              <a:rPr lang="tr-TR" dirty="0"/>
              <a:t>çocuk yere düşüp ayağını incitir. Sonra ağlayarak annesinin yanına gelir. Anne burada 2 farklı şekilde davranabilir?</a:t>
            </a:r>
          </a:p>
        </p:txBody>
      </p:sp>
    </p:spTree>
    <p:extLst>
      <p:ext uri="{BB962C8B-B14F-4D97-AF65-F5344CB8AC3E}">
        <p14:creationId xmlns:p14="http://schemas.microsoft.com/office/powerpoint/2010/main" val="2561088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2656"/>
            <a:ext cx="8496944" cy="583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488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Sen ve ben dili</a:t>
            </a:r>
          </a:p>
        </p:txBody>
      </p:sp>
      <p:sp>
        <p:nvSpPr>
          <p:cNvPr id="3" name="İçerik Yer Tutucusu 2"/>
          <p:cNvSpPr>
            <a:spLocks noGrp="1"/>
          </p:cNvSpPr>
          <p:nvPr>
            <p:ph idx="1"/>
          </p:nvPr>
        </p:nvSpPr>
        <p:spPr/>
        <p:txBody>
          <a:bodyPr/>
          <a:lstStyle/>
          <a:p>
            <a:r>
              <a:rPr lang="tr-TR" dirty="0"/>
              <a:t>Ben dili:</a:t>
            </a:r>
            <a:br>
              <a:rPr lang="tr-TR" dirty="0"/>
            </a:br>
            <a:r>
              <a:rPr lang="tr-TR" dirty="0"/>
              <a:t>1.Savunmaya itmez.</a:t>
            </a:r>
            <a:br>
              <a:rPr lang="tr-TR" dirty="0"/>
            </a:br>
            <a:r>
              <a:rPr lang="tr-TR" dirty="0"/>
              <a:t>2. Suçluluk hissettirmez.</a:t>
            </a:r>
            <a:br>
              <a:rPr lang="tr-TR" dirty="0"/>
            </a:br>
            <a:r>
              <a:rPr lang="tr-TR" dirty="0"/>
              <a:t>3.Duygunun nedeni anlaşıldığı için iletişim sağlıklı olur.</a:t>
            </a:r>
            <a:br>
              <a:rPr lang="tr-TR" dirty="0"/>
            </a:br>
            <a:r>
              <a:rPr lang="tr-TR" dirty="0"/>
              <a:t>4. Ben iletisi alan kişi başkalarını düşünmeyi de öğrenir.</a:t>
            </a:r>
            <a:br>
              <a:rPr lang="tr-TR" dirty="0"/>
            </a:br>
            <a:r>
              <a:rPr lang="tr-TR" dirty="0"/>
              <a:t>5.Yakınlaşmayı sağlar.</a:t>
            </a:r>
            <a:br>
              <a:rPr lang="tr-TR" dirty="0"/>
            </a:br>
            <a:r>
              <a:rPr lang="tr-TR" dirty="0"/>
              <a:t>6. Anlaşmazlıkları azaltır.</a:t>
            </a:r>
            <a:br>
              <a:rPr lang="tr-TR" dirty="0"/>
            </a:br>
            <a:r>
              <a:rPr lang="tr-TR" dirty="0"/>
              <a:t>7. Konuşan kişiyi rahatlatır.</a:t>
            </a:r>
          </a:p>
        </p:txBody>
      </p:sp>
    </p:spTree>
    <p:extLst>
      <p:ext uri="{BB962C8B-B14F-4D97-AF65-F5344CB8AC3E}">
        <p14:creationId xmlns:p14="http://schemas.microsoft.com/office/powerpoint/2010/main" val="103982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Sen ve ben dili</a:t>
            </a:r>
          </a:p>
        </p:txBody>
      </p:sp>
      <p:sp>
        <p:nvSpPr>
          <p:cNvPr id="3" name="İçerik Yer Tutucusu 2"/>
          <p:cNvSpPr>
            <a:spLocks noGrp="1"/>
          </p:cNvSpPr>
          <p:nvPr>
            <p:ph idx="1"/>
          </p:nvPr>
        </p:nvSpPr>
        <p:spPr/>
        <p:txBody>
          <a:bodyPr>
            <a:normAutofit lnSpcReduction="10000"/>
          </a:bodyPr>
          <a:lstStyle/>
          <a:p>
            <a:r>
              <a:rPr lang="tr-TR" dirty="0"/>
              <a:t> Sen dili:</a:t>
            </a:r>
            <a:br>
              <a:rPr lang="tr-TR" dirty="0"/>
            </a:br>
            <a:r>
              <a:rPr lang="tr-TR" dirty="0"/>
              <a:t>1. Suçlayıcıdır.</a:t>
            </a:r>
            <a:br>
              <a:rPr lang="tr-TR" dirty="0"/>
            </a:br>
            <a:r>
              <a:rPr lang="tr-TR" dirty="0"/>
              <a:t>2. Davranıştan çok kişiliğe yöneliktir.</a:t>
            </a:r>
            <a:br>
              <a:rPr lang="tr-TR" dirty="0"/>
            </a:br>
            <a:r>
              <a:rPr lang="tr-TR" dirty="0"/>
              <a:t>3. Kişiye anlaşılmadığını hissettirir.</a:t>
            </a:r>
            <a:br>
              <a:rPr lang="tr-TR" dirty="0"/>
            </a:br>
            <a:r>
              <a:rPr lang="tr-TR" dirty="0"/>
              <a:t>4. Yeniden konuşma isteğini engelleyicidir.</a:t>
            </a:r>
            <a:br>
              <a:rPr lang="tr-TR" dirty="0"/>
            </a:br>
            <a:r>
              <a:rPr lang="tr-TR" dirty="0"/>
              <a:t>5. Neye kızıldığının anlaşılmamasına neden olur.</a:t>
            </a:r>
            <a:br>
              <a:rPr lang="tr-TR" dirty="0"/>
            </a:br>
            <a:r>
              <a:rPr lang="tr-TR" dirty="0"/>
              <a:t>6. Kişiyi incitir, kırar.</a:t>
            </a:r>
            <a:br>
              <a:rPr lang="tr-TR" dirty="0"/>
            </a:br>
            <a:r>
              <a:rPr lang="tr-TR" dirty="0"/>
              <a:t>7. Kişinin direnmesine, yani savunucu iletişime neden olur. Savunucu iletişim ise iletişimin içerik düzeyinden ilişki düzeyine geçmesine, ilişkinin bir savaş, bir kazanma sorununa dönüşmesine neden olacağı için öğretimin asıl amacına ulaşmasını engelleyecektir.</a:t>
            </a:r>
          </a:p>
        </p:txBody>
      </p:sp>
    </p:spTree>
    <p:extLst>
      <p:ext uri="{BB962C8B-B14F-4D97-AF65-F5344CB8AC3E}">
        <p14:creationId xmlns:p14="http://schemas.microsoft.com/office/powerpoint/2010/main" val="1957763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6128" y="408373"/>
            <a:ext cx="8260672" cy="788380"/>
          </a:xfrm>
        </p:spPr>
        <p:txBody>
          <a:bodyPr/>
          <a:lstStyle/>
          <a:p>
            <a:r>
              <a:rPr lang="tr-TR" dirty="0">
                <a:solidFill>
                  <a:srgbClr val="C00000"/>
                </a:solidFill>
              </a:rPr>
              <a:t>Örnekler;</a:t>
            </a:r>
          </a:p>
        </p:txBody>
      </p:sp>
      <p:sp>
        <p:nvSpPr>
          <p:cNvPr id="3" name="İçerik Yer Tutucusu 2"/>
          <p:cNvSpPr>
            <a:spLocks noGrp="1"/>
          </p:cNvSpPr>
          <p:nvPr>
            <p:ph idx="1"/>
          </p:nvPr>
        </p:nvSpPr>
        <p:spPr>
          <a:xfrm>
            <a:off x="457200" y="1556792"/>
            <a:ext cx="8229600" cy="5040560"/>
          </a:xfrm>
        </p:spPr>
        <p:txBody>
          <a:bodyPr>
            <a:normAutofit fontScale="92500" lnSpcReduction="10000"/>
          </a:bodyPr>
          <a:lstStyle/>
          <a:p>
            <a:pPr marL="114300" indent="0">
              <a:buNone/>
            </a:pPr>
            <a:r>
              <a:rPr lang="tr-TR" dirty="0">
                <a:latin typeface="Comic Sans MS" pitchFamily="66" charset="0"/>
              </a:rPr>
              <a:t>1)…………..</a:t>
            </a:r>
            <a:br>
              <a:rPr lang="tr-TR" dirty="0">
                <a:latin typeface="Comic Sans MS" pitchFamily="66" charset="0"/>
              </a:rPr>
            </a:br>
            <a:r>
              <a:rPr lang="tr-TR" dirty="0">
                <a:latin typeface="Comic Sans MS" pitchFamily="66" charset="0"/>
              </a:rPr>
              <a:t>—’Sen’ dili:</a:t>
            </a:r>
            <a:br>
              <a:rPr lang="tr-TR" dirty="0">
                <a:latin typeface="Comic Sans MS" pitchFamily="66" charset="0"/>
              </a:rPr>
            </a:br>
            <a:r>
              <a:rPr lang="tr-TR" dirty="0">
                <a:latin typeface="Comic Sans MS" pitchFamily="66" charset="0"/>
              </a:rPr>
              <a:t>Sen hatalısın! Çok yanlış davranıyorsun!</a:t>
            </a:r>
            <a:br>
              <a:rPr lang="tr-TR" dirty="0">
                <a:latin typeface="Comic Sans MS" pitchFamily="66" charset="0"/>
              </a:rPr>
            </a:br>
            <a:r>
              <a:rPr lang="tr-TR" dirty="0">
                <a:latin typeface="Comic Sans MS" pitchFamily="66" charset="0"/>
              </a:rPr>
              <a:t>—’Ben’ dili:</a:t>
            </a:r>
            <a:br>
              <a:rPr lang="tr-TR" dirty="0">
                <a:latin typeface="Comic Sans MS" pitchFamily="66" charset="0"/>
              </a:rPr>
            </a:br>
            <a:r>
              <a:rPr lang="tr-TR" dirty="0">
                <a:latin typeface="Comic Sans MS" pitchFamily="66" charset="0"/>
              </a:rPr>
              <a:t>Senin bu davranışın beni incitti, üzüldüm!</a:t>
            </a:r>
            <a:br>
              <a:rPr lang="tr-TR" dirty="0">
                <a:latin typeface="Comic Sans MS" pitchFamily="66" charset="0"/>
              </a:rPr>
            </a:br>
            <a:r>
              <a:rPr lang="tr-TR" dirty="0">
                <a:latin typeface="Comic Sans MS" pitchFamily="66" charset="0"/>
              </a:rPr>
              <a:t>………………</a:t>
            </a:r>
          </a:p>
          <a:p>
            <a:pPr marL="114300" indent="0">
              <a:buNone/>
            </a:pPr>
            <a:endParaRPr lang="tr-TR" dirty="0">
              <a:latin typeface="Comic Sans MS" pitchFamily="66" charset="0"/>
            </a:endParaRPr>
          </a:p>
          <a:p>
            <a:pPr marL="114300" indent="0" fontAlgn="base">
              <a:buNone/>
            </a:pPr>
            <a:r>
              <a:rPr lang="tr-TR" dirty="0">
                <a:latin typeface="Comic Sans MS" pitchFamily="66" charset="0"/>
              </a:rPr>
              <a:t>2)”Sen” dili</a:t>
            </a:r>
            <a:br>
              <a:rPr lang="tr-TR" dirty="0">
                <a:latin typeface="Comic Sans MS" pitchFamily="66" charset="0"/>
              </a:rPr>
            </a:br>
            <a:r>
              <a:rPr lang="tr-TR" dirty="0">
                <a:latin typeface="Comic Sans MS" pitchFamily="66" charset="0"/>
              </a:rPr>
              <a:t>- Her akşam aynı şey, tutturuyorsun oyun oynayalım diye! Benim yorgun olabileceğim hiç aklına gelmiyor değil mi? Yaramaz ve şımarık bir çocuk gibi davranıyorsun!</a:t>
            </a:r>
          </a:p>
          <a:p>
            <a:pPr marL="114300" indent="0" fontAlgn="base">
              <a:buNone/>
            </a:pPr>
            <a:r>
              <a:rPr lang="tr-TR" dirty="0">
                <a:latin typeface="Comic Sans MS" pitchFamily="66" charset="0"/>
              </a:rPr>
              <a:t>—”Ben” dili</a:t>
            </a:r>
            <a:br>
              <a:rPr lang="tr-TR" dirty="0">
                <a:latin typeface="Comic Sans MS" pitchFamily="66" charset="0"/>
              </a:rPr>
            </a:br>
            <a:r>
              <a:rPr lang="tr-TR" dirty="0">
                <a:latin typeface="Comic Sans MS" pitchFamily="66" charset="0"/>
              </a:rPr>
              <a:t>- Baba: Bu akşam çok yorgun hissediyorum canım. İstersen oyun oynamayı başka bir akşama erteleyelim.</a:t>
            </a:r>
            <a:br>
              <a:rPr lang="tr-TR" dirty="0">
                <a:latin typeface="Comic Sans MS" pitchFamily="66" charset="0"/>
              </a:rPr>
            </a:br>
            <a:r>
              <a:rPr lang="tr-TR" dirty="0">
                <a:latin typeface="Comic Sans MS" pitchFamily="66" charset="0"/>
              </a:rPr>
              <a:t>şeklinde ifade edilebilir.</a:t>
            </a:r>
          </a:p>
          <a:p>
            <a:endParaRPr lang="tr-TR" dirty="0">
              <a:latin typeface="Comic Sans MS" pitchFamily="66" charset="0"/>
            </a:endParaRPr>
          </a:p>
        </p:txBody>
      </p:sp>
    </p:spTree>
    <p:extLst>
      <p:ext uri="{BB962C8B-B14F-4D97-AF65-F5344CB8AC3E}">
        <p14:creationId xmlns:p14="http://schemas.microsoft.com/office/powerpoint/2010/main" val="783469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UNUTMAYALIM Kİ;</a:t>
            </a:r>
          </a:p>
        </p:txBody>
      </p:sp>
      <p:sp>
        <p:nvSpPr>
          <p:cNvPr id="3" name="İçerik Yer Tutucusu 2"/>
          <p:cNvSpPr>
            <a:spLocks noGrp="1"/>
          </p:cNvSpPr>
          <p:nvPr>
            <p:ph idx="1"/>
          </p:nvPr>
        </p:nvSpPr>
        <p:spPr/>
        <p:txBody>
          <a:bodyPr>
            <a:normAutofit lnSpcReduction="10000"/>
          </a:bodyPr>
          <a:lstStyle/>
          <a:p>
            <a:pPr lvl="0"/>
            <a:r>
              <a:rPr lang="tr-TR" dirty="0">
                <a:latin typeface="Comic Sans MS" pitchFamily="66" charset="0"/>
              </a:rPr>
              <a:t>Düşündüğünüz</a:t>
            </a:r>
          </a:p>
          <a:p>
            <a:pPr lvl="0"/>
            <a:r>
              <a:rPr lang="tr-TR" dirty="0">
                <a:latin typeface="Comic Sans MS" pitchFamily="66" charset="0"/>
              </a:rPr>
              <a:t>Söylemek istediğiniz</a:t>
            </a:r>
          </a:p>
          <a:p>
            <a:pPr lvl="0"/>
            <a:r>
              <a:rPr lang="tr-TR" dirty="0">
                <a:latin typeface="Comic Sans MS" pitchFamily="66" charset="0"/>
              </a:rPr>
              <a:t>Söylediğinizi sandığınız</a:t>
            </a:r>
          </a:p>
          <a:p>
            <a:pPr lvl="0"/>
            <a:r>
              <a:rPr lang="tr-TR" dirty="0">
                <a:latin typeface="Comic Sans MS" pitchFamily="66" charset="0"/>
              </a:rPr>
              <a:t>Söylediğiniz</a:t>
            </a:r>
          </a:p>
          <a:p>
            <a:pPr lvl="0"/>
            <a:r>
              <a:rPr lang="tr-TR" dirty="0">
                <a:latin typeface="Comic Sans MS" pitchFamily="66" charset="0"/>
              </a:rPr>
              <a:t>Karşınızdakinin duymak istediği</a:t>
            </a:r>
          </a:p>
          <a:p>
            <a:pPr lvl="0"/>
            <a:r>
              <a:rPr lang="tr-TR" dirty="0">
                <a:latin typeface="Comic Sans MS" pitchFamily="66" charset="0"/>
              </a:rPr>
              <a:t>Duyduğu</a:t>
            </a:r>
          </a:p>
          <a:p>
            <a:pPr lvl="0"/>
            <a:r>
              <a:rPr lang="tr-TR" dirty="0">
                <a:latin typeface="Comic Sans MS" pitchFamily="66" charset="0"/>
              </a:rPr>
              <a:t>Anlamak istediği</a:t>
            </a:r>
          </a:p>
          <a:p>
            <a:pPr lvl="0"/>
            <a:r>
              <a:rPr lang="tr-TR" dirty="0">
                <a:latin typeface="Comic Sans MS" pitchFamily="66" charset="0"/>
              </a:rPr>
              <a:t>Anladığını sandığı</a:t>
            </a:r>
          </a:p>
          <a:p>
            <a:pPr lvl="0"/>
            <a:r>
              <a:rPr lang="tr-TR" dirty="0">
                <a:latin typeface="Comic Sans MS" pitchFamily="66" charset="0"/>
              </a:rPr>
              <a:t>Anladığı </a:t>
            </a:r>
          </a:p>
          <a:p>
            <a:pPr lvl="0"/>
            <a:r>
              <a:rPr lang="tr-TR" dirty="0">
                <a:latin typeface="Comic Sans MS" pitchFamily="66" charset="0"/>
              </a:rPr>
              <a:t>Arasında farklar vardır.            </a:t>
            </a:r>
          </a:p>
          <a:p>
            <a:endParaRPr lang="tr-TR" dirty="0">
              <a:latin typeface="Comic Sans MS" pitchFamily="66" charset="0"/>
            </a:endParaRPr>
          </a:p>
        </p:txBody>
      </p:sp>
    </p:spTree>
    <p:extLst>
      <p:ext uri="{BB962C8B-B14F-4D97-AF65-F5344CB8AC3E}">
        <p14:creationId xmlns:p14="http://schemas.microsoft.com/office/powerpoint/2010/main" val="568016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92500" lnSpcReduction="10000"/>
          </a:bodyPr>
          <a:lstStyle/>
          <a:p>
            <a:r>
              <a:rPr lang="tr-TR" b="1" i="1" dirty="0"/>
              <a:t>Muvaffakiyetin bir sırrı varsa o da; başkalarının fikirlerini anlamak ve har şeyi onun gözüyle görmektir.”                                                            </a:t>
            </a:r>
            <a:endParaRPr lang="tr-TR" dirty="0"/>
          </a:p>
          <a:p>
            <a:r>
              <a:rPr lang="tr-TR" dirty="0"/>
              <a:t>                                                                                                                                                  Henry FORD</a:t>
            </a:r>
          </a:p>
          <a:p>
            <a:r>
              <a:rPr lang="tr-TR" b="1" i="1" dirty="0"/>
              <a:t> </a:t>
            </a:r>
            <a:endParaRPr lang="tr-TR" dirty="0"/>
          </a:p>
          <a:p>
            <a:r>
              <a:rPr lang="tr-TR" b="1" i="1" dirty="0"/>
              <a:t>“Kendini başka bir adamın konumuna koyabilen ve onun kafasının nasıl  işlediğini kavrayan bir kimse, istikbalin kendisi için ne sakladığını merak etmekten kurtulur.”                                                </a:t>
            </a:r>
            <a:r>
              <a:rPr lang="tr-TR" dirty="0" err="1"/>
              <a:t>Owen</a:t>
            </a:r>
            <a:r>
              <a:rPr lang="tr-TR" dirty="0"/>
              <a:t> YOUNG</a:t>
            </a:r>
          </a:p>
          <a:p>
            <a:r>
              <a:rPr lang="tr-TR" dirty="0"/>
              <a:t> </a:t>
            </a:r>
          </a:p>
          <a:p>
            <a:r>
              <a:rPr lang="tr-TR" b="1" i="1" dirty="0"/>
              <a:t>“Başkalarının ne istediğini akıllarına getirmeyenler sonunda başarısız olurlar.”</a:t>
            </a:r>
            <a:endParaRPr lang="tr-TR" dirty="0"/>
          </a:p>
          <a:p>
            <a:r>
              <a:rPr lang="tr-TR" dirty="0"/>
              <a:t>                                                                                              </a:t>
            </a:r>
            <a:r>
              <a:rPr lang="tr-TR" dirty="0" err="1"/>
              <a:t>Herbert</a:t>
            </a:r>
            <a:r>
              <a:rPr lang="tr-TR" dirty="0"/>
              <a:t> N. CASSON </a:t>
            </a:r>
          </a:p>
          <a:p>
            <a:r>
              <a:rPr lang="tr-TR" b="1" dirty="0"/>
              <a:t> </a:t>
            </a:r>
            <a:endParaRPr lang="tr-TR" dirty="0"/>
          </a:p>
          <a:p>
            <a:endParaRPr lang="tr-TR" dirty="0"/>
          </a:p>
        </p:txBody>
      </p:sp>
    </p:spTree>
    <p:extLst>
      <p:ext uri="{BB962C8B-B14F-4D97-AF65-F5344CB8AC3E}">
        <p14:creationId xmlns:p14="http://schemas.microsoft.com/office/powerpoint/2010/main" val="2688637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a:solidFill>
                  <a:srgbClr val="C00000"/>
                </a:solidFill>
                <a:latin typeface="Comic Sans MS" pitchFamily="66" charset="0"/>
              </a:rPr>
              <a:t>Dinlediğiniz için teşekkürler</a:t>
            </a:r>
          </a:p>
        </p:txBody>
      </p:sp>
    </p:spTree>
    <p:extLst>
      <p:ext uri="{BB962C8B-B14F-4D97-AF65-F5344CB8AC3E}">
        <p14:creationId xmlns:p14="http://schemas.microsoft.com/office/powerpoint/2010/main" val="387705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İletişim Nedir?</a:t>
            </a:r>
          </a:p>
        </p:txBody>
      </p:sp>
      <p:sp>
        <p:nvSpPr>
          <p:cNvPr id="3" name="İçerik Yer Tutucusu 2"/>
          <p:cNvSpPr>
            <a:spLocks noGrp="1"/>
          </p:cNvSpPr>
          <p:nvPr>
            <p:ph idx="1"/>
          </p:nvPr>
        </p:nvSpPr>
        <p:spPr>
          <a:xfrm>
            <a:off x="457200" y="1268760"/>
            <a:ext cx="8229600" cy="4857403"/>
          </a:xfrm>
        </p:spPr>
        <p:txBody>
          <a:bodyPr/>
          <a:lstStyle/>
          <a:p>
            <a:pPr algn="ctr"/>
            <a:endParaRPr lang="tr-TR" b="1" dirty="0">
              <a:solidFill>
                <a:srgbClr val="C00000"/>
              </a:solidFill>
            </a:endParaRPr>
          </a:p>
          <a:p>
            <a:pPr algn="ctr"/>
            <a:endParaRPr lang="tr-TR" b="1" dirty="0">
              <a:solidFill>
                <a:srgbClr val="C00000"/>
              </a:solidFill>
            </a:endParaRPr>
          </a:p>
          <a:p>
            <a:pPr algn="ctr"/>
            <a:r>
              <a:rPr lang="tr-TR" b="1" dirty="0">
                <a:solidFill>
                  <a:srgbClr val="0070C0"/>
                </a:solidFill>
              </a:rPr>
              <a:t>2 kişi arasındaki bilgi, DUYGU ve düşünce alışverişidir</a:t>
            </a:r>
            <a:r>
              <a:rPr lang="tr-TR" dirty="0">
                <a:solidFill>
                  <a:srgbClr val="0070C0"/>
                </a:solidFill>
              </a:rPr>
              <a:t>.</a:t>
            </a:r>
          </a:p>
        </p:txBody>
      </p:sp>
      <p:pic>
        <p:nvPicPr>
          <p:cNvPr id="2050" name="Picture 2" descr="http://akiza.com/images/nlp-etkili-iletisim-ders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356992"/>
            <a:ext cx="5400600" cy="3463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0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rgbClr val="C00000"/>
                </a:solidFill>
              </a:rPr>
              <a:t>İletişimin önemi </a:t>
            </a:r>
          </a:p>
        </p:txBody>
      </p:sp>
      <p:sp>
        <p:nvSpPr>
          <p:cNvPr id="3" name="İçerik Yer Tutucusu 2"/>
          <p:cNvSpPr>
            <a:spLocks noGrp="1"/>
          </p:cNvSpPr>
          <p:nvPr>
            <p:ph idx="1"/>
          </p:nvPr>
        </p:nvSpPr>
        <p:spPr/>
        <p:txBody>
          <a:bodyPr>
            <a:normAutofit/>
          </a:bodyPr>
          <a:lstStyle/>
          <a:p>
            <a:pPr lvl="1">
              <a:lnSpc>
                <a:spcPct val="90000"/>
              </a:lnSpc>
              <a:buClr>
                <a:srgbClr val="FF0000"/>
              </a:buClr>
              <a:buFont typeface="Wingdings" pitchFamily="2" charset="2"/>
              <a:buChar char="Ø"/>
            </a:pPr>
            <a:r>
              <a:rPr lang="tr-TR" sz="2800" dirty="0">
                <a:latin typeface="Comic Sans MS" pitchFamily="66" charset="0"/>
              </a:rPr>
              <a:t> Birbirimizi anlamaya</a:t>
            </a:r>
          </a:p>
          <a:p>
            <a:pPr lvl="1">
              <a:lnSpc>
                <a:spcPct val="90000"/>
              </a:lnSpc>
              <a:buClr>
                <a:srgbClr val="FF0000"/>
              </a:buClr>
              <a:buFont typeface="Wingdings" pitchFamily="2" charset="2"/>
              <a:buChar char="Ø"/>
            </a:pPr>
            <a:r>
              <a:rPr lang="tr-TR" sz="2800" dirty="0">
                <a:latin typeface="Comic Sans MS" pitchFamily="66" charset="0"/>
              </a:rPr>
              <a:t> Sevmeyi öğrenmeye</a:t>
            </a:r>
          </a:p>
          <a:p>
            <a:pPr lvl="1">
              <a:lnSpc>
                <a:spcPct val="90000"/>
              </a:lnSpc>
              <a:buClr>
                <a:srgbClr val="FF0000"/>
              </a:buClr>
              <a:buFont typeface="Wingdings" pitchFamily="2" charset="2"/>
              <a:buChar char="Ø"/>
            </a:pPr>
            <a:r>
              <a:rPr lang="tr-TR" sz="2800" dirty="0">
                <a:latin typeface="Comic Sans MS" pitchFamily="66" charset="0"/>
              </a:rPr>
              <a:t> İlişkileri başlatmaya ve sonlandırmaya</a:t>
            </a:r>
          </a:p>
          <a:p>
            <a:pPr lvl="1">
              <a:lnSpc>
                <a:spcPct val="90000"/>
              </a:lnSpc>
              <a:buClr>
                <a:srgbClr val="FF0000"/>
              </a:buClr>
              <a:buFont typeface="Wingdings" pitchFamily="2" charset="2"/>
              <a:buChar char="Ø"/>
            </a:pPr>
            <a:r>
              <a:rPr lang="tr-TR" sz="2800" dirty="0">
                <a:latin typeface="Comic Sans MS" pitchFamily="66" charset="0"/>
              </a:rPr>
              <a:t> Kendimiz hakkında daha fazla bilgi edinmeye</a:t>
            </a:r>
          </a:p>
          <a:p>
            <a:pPr lvl="1">
              <a:lnSpc>
                <a:spcPct val="90000"/>
              </a:lnSpc>
              <a:buClr>
                <a:srgbClr val="FF0000"/>
              </a:buClr>
              <a:buFont typeface="Wingdings" pitchFamily="2" charset="2"/>
              <a:buChar char="Ø"/>
            </a:pPr>
            <a:r>
              <a:rPr lang="tr-TR" sz="2800" dirty="0">
                <a:latin typeface="Comic Sans MS" pitchFamily="66" charset="0"/>
              </a:rPr>
              <a:t> Başkalarının bizi nasıl algıladıklarını öğrenmeye</a:t>
            </a:r>
          </a:p>
          <a:p>
            <a:pPr lvl="1" algn="ctr">
              <a:lnSpc>
                <a:spcPct val="90000"/>
              </a:lnSpc>
              <a:buClr>
                <a:srgbClr val="FF0000"/>
              </a:buClr>
              <a:buNone/>
            </a:pPr>
            <a:r>
              <a:rPr lang="tr-TR" sz="2800" dirty="0">
                <a:latin typeface="Comic Sans MS" pitchFamily="66" charset="0"/>
              </a:rPr>
              <a:t>ULAŞIRIZ…</a:t>
            </a:r>
          </a:p>
          <a:p>
            <a:endParaRPr lang="tr-TR" sz="2800" dirty="0">
              <a:latin typeface="Comic Sans MS" pitchFamily="66" charset="0"/>
            </a:endParaRPr>
          </a:p>
        </p:txBody>
      </p:sp>
    </p:spTree>
    <p:extLst>
      <p:ext uri="{BB962C8B-B14F-4D97-AF65-F5344CB8AC3E}">
        <p14:creationId xmlns:p14="http://schemas.microsoft.com/office/powerpoint/2010/main" val="87298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İletişim neden bu kadar zor?</a:t>
            </a:r>
            <a:endParaRPr lang="tr-TR" dirty="0"/>
          </a:p>
        </p:txBody>
      </p:sp>
      <p:sp>
        <p:nvSpPr>
          <p:cNvPr id="3" name="İçerik Yer Tutucusu 2"/>
          <p:cNvSpPr>
            <a:spLocks noGrp="1"/>
          </p:cNvSpPr>
          <p:nvPr>
            <p:ph idx="1"/>
          </p:nvPr>
        </p:nvSpPr>
        <p:spPr/>
        <p:txBody>
          <a:bodyPr/>
          <a:lstStyle/>
          <a:p>
            <a:endParaRPr lang="tr-TR" dirty="0"/>
          </a:p>
        </p:txBody>
      </p:sp>
      <p:pic>
        <p:nvPicPr>
          <p:cNvPr id="4098" name="Picture 2" descr="C:\Users\Pc\Desktop\08100203_empati_de_genetik_olabilir_13213774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132" y="1772816"/>
            <a:ext cx="8136904"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0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İletişim neden bu kadar zor?</a:t>
            </a:r>
          </a:p>
        </p:txBody>
      </p:sp>
      <p:sp>
        <p:nvSpPr>
          <p:cNvPr id="3" name="İçerik Yer Tutucusu 2"/>
          <p:cNvSpPr>
            <a:spLocks noGrp="1"/>
          </p:cNvSpPr>
          <p:nvPr>
            <p:ph idx="1"/>
          </p:nvPr>
        </p:nvSpPr>
        <p:spPr/>
        <p:txBody>
          <a:bodyPr/>
          <a:lstStyle/>
          <a:p>
            <a:pPr marL="533400" indent="-533400">
              <a:spcBef>
                <a:spcPct val="50000"/>
              </a:spcBef>
              <a:buBlip>
                <a:blip r:embed="rId3"/>
              </a:buBlip>
            </a:pPr>
            <a:r>
              <a:rPr lang="tr-TR" b="1" dirty="0"/>
              <a:t>Kişilik farklılıkları</a:t>
            </a:r>
          </a:p>
          <a:p>
            <a:pPr marL="533400" indent="-533400">
              <a:spcBef>
                <a:spcPct val="50000"/>
              </a:spcBef>
              <a:buBlip>
                <a:blip r:embed="rId3"/>
              </a:buBlip>
            </a:pPr>
            <a:r>
              <a:rPr lang="tr-TR" b="1" dirty="0"/>
              <a:t>Eğitim farklılıkları</a:t>
            </a:r>
          </a:p>
          <a:p>
            <a:pPr marL="533400" indent="-533400">
              <a:spcBef>
                <a:spcPct val="50000"/>
              </a:spcBef>
              <a:buBlip>
                <a:blip r:embed="rId3"/>
              </a:buBlip>
            </a:pPr>
            <a:r>
              <a:rPr lang="tr-TR" b="1" dirty="0"/>
              <a:t>Dil farklılıkları</a:t>
            </a:r>
          </a:p>
          <a:p>
            <a:pPr marL="533400" indent="-533400">
              <a:spcBef>
                <a:spcPct val="50000"/>
              </a:spcBef>
              <a:buBlip>
                <a:blip r:embed="rId3"/>
              </a:buBlip>
            </a:pPr>
            <a:r>
              <a:rPr lang="tr-TR" b="1" dirty="0"/>
              <a:t>Sosyal, kültürel ve çevre farklılıkları</a:t>
            </a:r>
          </a:p>
          <a:p>
            <a:pPr marL="533400" indent="-533400">
              <a:spcBef>
                <a:spcPct val="50000"/>
              </a:spcBef>
              <a:buBlip>
                <a:blip r:embed="rId3"/>
              </a:buBlip>
            </a:pPr>
            <a:r>
              <a:rPr lang="tr-TR" b="1" dirty="0"/>
              <a:t>Fiziksel görünüm</a:t>
            </a:r>
          </a:p>
          <a:p>
            <a:pPr marL="533400" indent="-533400">
              <a:spcBef>
                <a:spcPct val="50000"/>
              </a:spcBef>
              <a:buBlip>
                <a:blip r:embed="rId3"/>
              </a:buBlip>
            </a:pPr>
            <a:r>
              <a:rPr lang="tr-TR" b="1" dirty="0"/>
              <a:t>İhtiyaçlar</a:t>
            </a:r>
          </a:p>
          <a:p>
            <a:pPr>
              <a:buBlip>
                <a:blip r:embed="rId3"/>
              </a:buBlip>
            </a:pPr>
            <a:endParaRPr lang="tr-TR" dirty="0"/>
          </a:p>
        </p:txBody>
      </p:sp>
    </p:spTree>
    <p:extLst>
      <p:ext uri="{BB962C8B-B14F-4D97-AF65-F5344CB8AC3E}">
        <p14:creationId xmlns:p14="http://schemas.microsoft.com/office/powerpoint/2010/main" val="58649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solidFill>
                  <a:srgbClr val="C00000"/>
                </a:solidFill>
                <a:latin typeface="Comic Sans MS" pitchFamily="66" charset="0"/>
              </a:rPr>
              <a:t>İletişim türleri</a:t>
            </a:r>
          </a:p>
        </p:txBody>
      </p:sp>
      <p:sp>
        <p:nvSpPr>
          <p:cNvPr id="3" name="İçerik Yer Tutucusu 2"/>
          <p:cNvSpPr>
            <a:spLocks noGrp="1"/>
          </p:cNvSpPr>
          <p:nvPr>
            <p:ph idx="1"/>
          </p:nvPr>
        </p:nvSpPr>
        <p:spPr>
          <a:xfrm>
            <a:off x="1259632" y="2708920"/>
            <a:ext cx="7427168" cy="3417243"/>
          </a:xfrm>
        </p:spPr>
        <p:txBody>
          <a:bodyPr/>
          <a:lstStyle/>
          <a:p>
            <a:pPr>
              <a:buBlip>
                <a:blip r:embed="rId3"/>
              </a:buBlip>
            </a:pPr>
            <a:r>
              <a:rPr lang="tr-TR" sz="3600" b="1" dirty="0">
                <a:latin typeface="Comic Sans MS" pitchFamily="66" charset="0"/>
              </a:rPr>
              <a:t>Sözel İletişim </a:t>
            </a:r>
          </a:p>
          <a:p>
            <a:pPr>
              <a:buBlip>
                <a:blip r:embed="rId3"/>
              </a:buBlip>
            </a:pPr>
            <a:r>
              <a:rPr lang="tr-TR" sz="3600" b="1" dirty="0">
                <a:latin typeface="Comic Sans MS" pitchFamily="66" charset="0"/>
              </a:rPr>
              <a:t>Sözsüz iletişim</a:t>
            </a:r>
          </a:p>
          <a:p>
            <a:endParaRPr lang="tr-TR" dirty="0"/>
          </a:p>
        </p:txBody>
      </p:sp>
    </p:spTree>
    <p:extLst>
      <p:ext uri="{BB962C8B-B14F-4D97-AF65-F5344CB8AC3E}">
        <p14:creationId xmlns:p14="http://schemas.microsoft.com/office/powerpoint/2010/main" val="1599422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rgbClr val="C00000"/>
                </a:solidFill>
              </a:rPr>
              <a:t>Sözsüz iletişim</a:t>
            </a:r>
            <a:br>
              <a:rPr lang="tr-TR" dirty="0">
                <a:solidFill>
                  <a:srgbClr val="C00000"/>
                </a:solidFill>
              </a:rPr>
            </a:br>
            <a:endParaRPr lang="tr-TR" dirty="0">
              <a:solidFill>
                <a:srgbClr val="C00000"/>
              </a:solidFill>
            </a:endParaRPr>
          </a:p>
        </p:txBody>
      </p:sp>
      <p:sp>
        <p:nvSpPr>
          <p:cNvPr id="6" name="Metin Yer Tutucusu 5"/>
          <p:cNvSpPr>
            <a:spLocks noGrp="1"/>
          </p:cNvSpPr>
          <p:nvPr>
            <p:ph type="body" idx="1"/>
          </p:nvPr>
        </p:nvSpPr>
        <p:spPr>
          <a:xfrm>
            <a:off x="395536" y="1484784"/>
            <a:ext cx="4040188" cy="639762"/>
          </a:xfrm>
        </p:spPr>
        <p:txBody>
          <a:bodyPr/>
          <a:lstStyle/>
          <a:p>
            <a:r>
              <a:rPr lang="tr-TR" dirty="0"/>
              <a:t>Sese dayalı</a:t>
            </a:r>
          </a:p>
        </p:txBody>
      </p:sp>
      <p:sp>
        <p:nvSpPr>
          <p:cNvPr id="7" name="İçerik Yer Tutucusu 6"/>
          <p:cNvSpPr>
            <a:spLocks noGrp="1"/>
          </p:cNvSpPr>
          <p:nvPr>
            <p:ph sz="half" idx="2"/>
          </p:nvPr>
        </p:nvSpPr>
        <p:spPr>
          <a:xfrm>
            <a:off x="426128" y="2438400"/>
            <a:ext cx="4040188" cy="2646784"/>
          </a:xfrm>
        </p:spPr>
        <p:txBody>
          <a:bodyPr>
            <a:normAutofit fontScale="85000" lnSpcReduction="20000"/>
          </a:bodyPr>
          <a:lstStyle/>
          <a:p>
            <a:r>
              <a:rPr lang="tr-TR" dirty="0"/>
              <a:t>Duraksamalar</a:t>
            </a:r>
          </a:p>
          <a:p>
            <a:r>
              <a:rPr lang="tr-TR" dirty="0"/>
              <a:t>Sesin tonu</a:t>
            </a:r>
          </a:p>
          <a:p>
            <a:r>
              <a:rPr lang="tr-TR" dirty="0"/>
              <a:t>Sesin yüksekliği</a:t>
            </a:r>
          </a:p>
          <a:p>
            <a:r>
              <a:rPr lang="tr-TR" dirty="0" err="1"/>
              <a:t>Eee</a:t>
            </a:r>
            <a:r>
              <a:rPr lang="tr-TR" dirty="0"/>
              <a:t>, </a:t>
            </a:r>
            <a:r>
              <a:rPr lang="tr-TR" dirty="0" err="1"/>
              <a:t>hımm</a:t>
            </a:r>
            <a:r>
              <a:rPr lang="tr-TR" dirty="0"/>
              <a:t> sözcükleri</a:t>
            </a:r>
          </a:p>
          <a:p>
            <a:r>
              <a:rPr lang="tr-TR" dirty="0"/>
              <a:t>Gereksiz sözcükler</a:t>
            </a:r>
          </a:p>
          <a:p>
            <a:r>
              <a:rPr lang="tr-TR" dirty="0"/>
              <a:t>Doğallık </a:t>
            </a:r>
          </a:p>
          <a:p>
            <a:r>
              <a:rPr lang="tr-TR" dirty="0"/>
              <a:t>Akıcılık</a:t>
            </a:r>
          </a:p>
          <a:p>
            <a:r>
              <a:rPr lang="tr-TR" dirty="0"/>
              <a:t>Söze yanlış başlamalar</a:t>
            </a:r>
          </a:p>
          <a:p>
            <a:pPr marL="114300" indent="0">
              <a:buNone/>
            </a:pPr>
            <a:endParaRPr lang="tr-TR" dirty="0"/>
          </a:p>
        </p:txBody>
      </p:sp>
      <p:sp>
        <p:nvSpPr>
          <p:cNvPr id="8" name="Metin Yer Tutucusu 7"/>
          <p:cNvSpPr>
            <a:spLocks noGrp="1"/>
          </p:cNvSpPr>
          <p:nvPr>
            <p:ph type="body" sz="quarter" idx="3"/>
          </p:nvPr>
        </p:nvSpPr>
        <p:spPr/>
        <p:txBody>
          <a:bodyPr/>
          <a:lstStyle/>
          <a:p>
            <a:r>
              <a:rPr lang="tr-TR" dirty="0"/>
              <a:t>Sese dayalı olmayan (beden dili)</a:t>
            </a:r>
          </a:p>
        </p:txBody>
      </p:sp>
      <p:sp>
        <p:nvSpPr>
          <p:cNvPr id="9" name="İçerik Yer Tutucusu 8"/>
          <p:cNvSpPr>
            <a:spLocks noGrp="1"/>
          </p:cNvSpPr>
          <p:nvPr>
            <p:ph sz="quarter" idx="4"/>
          </p:nvPr>
        </p:nvSpPr>
        <p:spPr>
          <a:xfrm>
            <a:off x="4645025" y="2438400"/>
            <a:ext cx="4041775" cy="4158952"/>
          </a:xfrm>
        </p:spPr>
        <p:txBody>
          <a:bodyPr>
            <a:normAutofit fontScale="92500" lnSpcReduction="20000"/>
          </a:bodyPr>
          <a:lstStyle/>
          <a:p>
            <a:r>
              <a:rPr lang="tr-TR" dirty="0"/>
              <a:t>Göz ilişkisi</a:t>
            </a:r>
          </a:p>
          <a:p>
            <a:r>
              <a:rPr lang="tr-TR" dirty="0"/>
              <a:t>Yüz ifadeleri</a:t>
            </a:r>
          </a:p>
          <a:p>
            <a:r>
              <a:rPr lang="tr-TR" dirty="0"/>
              <a:t>Vücut duruşu</a:t>
            </a:r>
          </a:p>
          <a:p>
            <a:r>
              <a:rPr lang="tr-TR" dirty="0"/>
              <a:t>Kişisel alan</a:t>
            </a:r>
          </a:p>
          <a:p>
            <a:r>
              <a:rPr lang="tr-TR" dirty="0"/>
              <a:t>Kıyafet</a:t>
            </a:r>
          </a:p>
          <a:p>
            <a:r>
              <a:rPr lang="tr-TR" dirty="0"/>
              <a:t>Aksesuarlar</a:t>
            </a:r>
          </a:p>
          <a:p>
            <a:r>
              <a:rPr lang="tr-TR" dirty="0"/>
              <a:t>Mekanı kullanma</a:t>
            </a:r>
          </a:p>
          <a:p>
            <a:r>
              <a:rPr lang="tr-TR" dirty="0"/>
              <a:t>Dokunma </a:t>
            </a:r>
          </a:p>
          <a:p>
            <a:r>
              <a:rPr lang="tr-TR" dirty="0"/>
              <a:t>Kafa işaretleri</a:t>
            </a:r>
          </a:p>
          <a:p>
            <a:r>
              <a:rPr lang="tr-TR" dirty="0"/>
              <a:t>Oturma biçimleri</a:t>
            </a:r>
          </a:p>
          <a:p>
            <a:r>
              <a:rPr lang="tr-TR" dirty="0" err="1"/>
              <a:t>El,kol</a:t>
            </a:r>
            <a:r>
              <a:rPr lang="tr-TR" dirty="0"/>
              <a:t> ve bacak duruşu</a:t>
            </a:r>
          </a:p>
          <a:p>
            <a:r>
              <a:rPr lang="tr-TR" dirty="0"/>
              <a:t>Beden yönelimi</a:t>
            </a:r>
          </a:p>
          <a:p>
            <a:endParaRPr lang="tr-TR" dirty="0"/>
          </a:p>
          <a:p>
            <a:endParaRPr lang="tr-TR" dirty="0"/>
          </a:p>
        </p:txBody>
      </p:sp>
    </p:spTree>
    <p:extLst>
      <p:ext uri="{BB962C8B-B14F-4D97-AF65-F5344CB8AC3E}">
        <p14:creationId xmlns:p14="http://schemas.microsoft.com/office/powerpoint/2010/main" val="144826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r>
              <a:rPr lang="tr-TR" dirty="0" err="1">
                <a:solidFill>
                  <a:srgbClr val="C00000"/>
                </a:solidFill>
              </a:rPr>
              <a:t>araştIrmalar</a:t>
            </a:r>
            <a:endParaRPr lang="tr-TR" dirty="0">
              <a:solidFill>
                <a:srgbClr val="C00000"/>
              </a:solidFill>
            </a:endParaRPr>
          </a:p>
        </p:txBody>
      </p:sp>
      <p:sp>
        <p:nvSpPr>
          <p:cNvPr id="8" name="İçerik Yer Tutucusu 7"/>
          <p:cNvSpPr>
            <a:spLocks noGrp="1"/>
          </p:cNvSpPr>
          <p:nvPr>
            <p:ph idx="1"/>
          </p:nvPr>
        </p:nvSpPr>
        <p:spPr/>
        <p:txBody>
          <a:bodyPr/>
          <a:lstStyle/>
          <a:p>
            <a:endParaRPr lang="tr-TR" dirty="0"/>
          </a:p>
          <a:p>
            <a:pPr algn="just"/>
            <a:r>
              <a:rPr lang="tr-TR" dirty="0"/>
              <a:t>Sözel olmayan mesajlar</a:t>
            </a:r>
            <a:r>
              <a:rPr lang="tr-TR" dirty="0">
                <a:sym typeface="Wingdings" pitchFamily="2" charset="2"/>
              </a:rPr>
              <a:t> duygularımızı</a:t>
            </a:r>
          </a:p>
          <a:p>
            <a:pPr algn="just"/>
            <a:r>
              <a:rPr lang="tr-TR" dirty="0">
                <a:sym typeface="Wingdings" pitchFamily="2" charset="2"/>
              </a:rPr>
              <a:t>Sözel mesajlar  düşüncelerimizi</a:t>
            </a:r>
          </a:p>
          <a:p>
            <a:pPr marL="114300" indent="0">
              <a:buNone/>
            </a:pPr>
            <a:r>
              <a:rPr lang="tr-TR" dirty="0">
                <a:sym typeface="Wingdings" pitchFamily="2" charset="2"/>
              </a:rPr>
              <a:t>İfade etmekte daha etkili olduğu bulunmuştur.</a:t>
            </a:r>
          </a:p>
          <a:p>
            <a:pPr marL="114300" indent="0">
              <a:buNone/>
            </a:pPr>
            <a:endParaRPr lang="tr-TR" dirty="0">
              <a:sym typeface="Wingdings" pitchFamily="2" charset="2"/>
            </a:endParaRPr>
          </a:p>
          <a:p>
            <a:pPr marL="114300" indent="0" algn="ctr">
              <a:buNone/>
            </a:pPr>
            <a:r>
              <a:rPr lang="tr-TR" sz="2800" dirty="0">
                <a:solidFill>
                  <a:srgbClr val="C00000"/>
                </a:solidFill>
                <a:latin typeface="Comic Sans MS" pitchFamily="66" charset="0"/>
                <a:sym typeface="Wingdings" pitchFamily="2" charset="2"/>
              </a:rPr>
              <a:t>İletişim anında sözlü ve sözel olmayan mesajların ikisine birden dikkatimizi yöneltirsek karşımızdaki kişiyi en doğru şekilde anlarız</a:t>
            </a:r>
            <a:endParaRPr lang="tr-TR" sz="2800" dirty="0">
              <a:solidFill>
                <a:srgbClr val="C00000"/>
              </a:solidFill>
              <a:latin typeface="Comic Sans MS" pitchFamily="66" charset="0"/>
            </a:endParaRPr>
          </a:p>
        </p:txBody>
      </p:sp>
    </p:spTree>
    <p:extLst>
      <p:ext uri="{BB962C8B-B14F-4D97-AF65-F5344CB8AC3E}">
        <p14:creationId xmlns:p14="http://schemas.microsoft.com/office/powerpoint/2010/main" val="16647107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czacı">
  <a:themeElements>
    <a:clrScheme name="Eczacı">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Eczacı">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czacı">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362</TotalTime>
  <Words>2427</Words>
  <Application>Microsoft Macintosh PowerPoint</Application>
  <PresentationFormat>Ekran Gösterisi (4:3)</PresentationFormat>
  <Paragraphs>205</Paragraphs>
  <Slides>29</Slides>
  <Notes>24</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29</vt:i4>
      </vt:variant>
    </vt:vector>
  </HeadingPairs>
  <TitlesOfParts>
    <vt:vector size="40" baseType="lpstr">
      <vt:lpstr>Arial</vt:lpstr>
      <vt:lpstr>Book Antiqua</vt:lpstr>
      <vt:lpstr>Calibri</vt:lpstr>
      <vt:lpstr>Century Gothic</vt:lpstr>
      <vt:lpstr>Comic Sans MS</vt:lpstr>
      <vt:lpstr>Monotype Sorts</vt:lpstr>
      <vt:lpstr>Tw Cen MT</vt:lpstr>
      <vt:lpstr>Wingdings</vt:lpstr>
      <vt:lpstr>Eczacı</vt:lpstr>
      <vt:lpstr>Ofis Teması</vt:lpstr>
      <vt:lpstr>Damla</vt:lpstr>
      <vt:lpstr>Etkili iletişim becerileri</vt:lpstr>
      <vt:lpstr>PowerPoint Sunusu</vt:lpstr>
      <vt:lpstr>İletişim Nedir?</vt:lpstr>
      <vt:lpstr>İletişimin önemi </vt:lpstr>
      <vt:lpstr>İletişim neden bu kadar zor?</vt:lpstr>
      <vt:lpstr>İletişim neden bu kadar zor?</vt:lpstr>
      <vt:lpstr>İletişim türleri</vt:lpstr>
      <vt:lpstr>Sözsüz iletişim </vt:lpstr>
      <vt:lpstr>araştIrmalar</vt:lpstr>
      <vt:lpstr>PowerPoint Sunusu</vt:lpstr>
      <vt:lpstr>İLETİŞİMİ ZORLAŞTIRAN ETMENLER </vt:lpstr>
      <vt:lpstr>İLETİŞİMİ ZORLAŞTIRAN ETMENLER </vt:lpstr>
      <vt:lpstr>Düşünelim!</vt:lpstr>
      <vt:lpstr>İLETİŞİMİ KOLAYLAŞTIRAN ETMENLER </vt:lpstr>
      <vt:lpstr>Bu Çocuğun Yerinde Olmak İsteyenler?</vt:lpstr>
      <vt:lpstr>Dinlerken Neler Yapabiliriz?</vt:lpstr>
      <vt:lpstr>İLETİŞİMİ KOLAYLAŞTIRAN ETMENLER </vt:lpstr>
      <vt:lpstr>İLETİŞİMİ KOLAYLAŞTIRAN ETMENLER </vt:lpstr>
      <vt:lpstr>amacImIz</vt:lpstr>
      <vt:lpstr>ZAMANLAMA</vt:lpstr>
      <vt:lpstr>İletişimde ego durumlari</vt:lpstr>
      <vt:lpstr>İletişimde ego durumlarI</vt:lpstr>
      <vt:lpstr>PowerPoint Sunusu</vt:lpstr>
      <vt:lpstr>Sen ve ben dili</vt:lpstr>
      <vt:lpstr>Sen ve ben dili</vt:lpstr>
      <vt:lpstr>Örnekler;</vt:lpstr>
      <vt:lpstr>UNUTMAYALIM Kİ;</vt:lpstr>
      <vt:lpstr>PowerPoint Sunusu</vt:lpstr>
      <vt:lpstr>Dinlediğiniz için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Etkili iletişim becerileri</dc:title>
  <dc:creator>Pc</dc:creator>
  <cp:lastModifiedBy>osman çelik</cp:lastModifiedBy>
  <cp:revision>89</cp:revision>
  <dcterms:created xsi:type="dcterms:W3CDTF">2014-01-17T20:02:09Z</dcterms:created>
  <dcterms:modified xsi:type="dcterms:W3CDTF">2021-03-08T12:51:39Z</dcterms:modified>
</cp:coreProperties>
</file>