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E51333-7BBB-4360-A295-D5C126262784}" type="datetimeFigureOut">
              <a:rPr lang="tr-TR" smtClean="0"/>
              <a:t>4.10.2020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9534B8-AF5F-4006-A08E-50C818D9A1E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857356" y="571480"/>
            <a:ext cx="6172200" cy="2037238"/>
          </a:xfrm>
        </p:spPr>
        <p:txBody>
          <a:bodyPr/>
          <a:lstStyle/>
          <a:p>
            <a:pPr algn="ctr"/>
            <a:r>
              <a:rPr lang="tr-TR" dirty="0" smtClean="0"/>
              <a:t>MEB ORTAÖĞRETİM KURUMLARI </a:t>
            </a:r>
            <a:r>
              <a:rPr lang="tr-TR" dirty="0" smtClean="0"/>
              <a:t>YÖNETMELİĞİ</a:t>
            </a:r>
            <a:br>
              <a:rPr lang="tr-TR" dirty="0" smtClean="0"/>
            </a:br>
            <a:r>
              <a:rPr lang="tr-TR" dirty="0" smtClean="0"/>
              <a:t>-SINIF GEÇME-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000232" y="3786190"/>
            <a:ext cx="6172200" cy="2786082"/>
          </a:xfrm>
        </p:spPr>
        <p:txBody>
          <a:bodyPr>
            <a:normAutofit fontScale="55000" lnSpcReduction="20000"/>
          </a:bodyPr>
          <a:lstStyle/>
          <a:p>
            <a:pPr marR="64008" lvl="0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tr-TR" sz="4400" u="sng" dirty="0" smtClean="0">
                <a:solidFill>
                  <a:srgbClr val="464646"/>
                </a:solidFill>
                <a:latin typeface="+mj-lt"/>
                <a:cs typeface="Times New Roman" pitchFamily="18" charset="0"/>
              </a:rPr>
              <a:t>HAZIRLAYAN</a:t>
            </a:r>
          </a:p>
          <a:p>
            <a:pPr marR="64008" lvl="0" algn="ctr">
              <a:spcBef>
                <a:spcPts val="400"/>
              </a:spcBef>
              <a:buClr>
                <a:srgbClr val="2DA2BF"/>
              </a:buClr>
              <a:buSzPct val="68000"/>
            </a:pPr>
            <a:endParaRPr lang="tr-TR" sz="4400" u="sng" dirty="0" smtClean="0">
              <a:solidFill>
                <a:srgbClr val="464646"/>
              </a:solidFill>
              <a:latin typeface="+mj-lt"/>
              <a:cs typeface="Times New Roman" pitchFamily="18" charset="0"/>
            </a:endParaRPr>
          </a:p>
          <a:p>
            <a:pPr marR="64008" lvl="0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tr-TR" sz="4400" dirty="0" smtClean="0">
                <a:solidFill>
                  <a:srgbClr val="464646"/>
                </a:solidFill>
                <a:latin typeface="+mj-lt"/>
                <a:cs typeface="Times New Roman" pitchFamily="18" charset="0"/>
              </a:rPr>
              <a:t>BAHAR ÇELİK</a:t>
            </a:r>
          </a:p>
          <a:p>
            <a:pPr marR="64008" lvl="0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tr-TR" sz="4400" dirty="0" smtClean="0">
                <a:solidFill>
                  <a:srgbClr val="464646"/>
                </a:solidFill>
                <a:latin typeface="+mj-lt"/>
                <a:cs typeface="Times New Roman" pitchFamily="18" charset="0"/>
              </a:rPr>
              <a:t>Psikolojik Danışman</a:t>
            </a:r>
          </a:p>
          <a:p>
            <a:pPr marR="64008" lvl="0" algn="ctr">
              <a:spcBef>
                <a:spcPts val="400"/>
              </a:spcBef>
              <a:buClr>
                <a:srgbClr val="2DA2BF"/>
              </a:buClr>
              <a:buSzPct val="68000"/>
            </a:pPr>
            <a:endParaRPr lang="tr-TR" sz="4400" dirty="0" smtClean="0">
              <a:solidFill>
                <a:srgbClr val="464646"/>
              </a:solidFill>
              <a:latin typeface="+mj-lt"/>
              <a:cs typeface="Times New Roman" pitchFamily="18" charset="0"/>
            </a:endParaRPr>
          </a:p>
          <a:p>
            <a:pPr marR="64008" lvl="0" algn="ctr">
              <a:spcBef>
                <a:spcPts val="400"/>
              </a:spcBef>
              <a:buClr>
                <a:srgbClr val="2DA2BF"/>
              </a:buClr>
              <a:buSzPct val="68000"/>
            </a:pPr>
            <a:endParaRPr lang="tr-TR" sz="4400" dirty="0" smtClean="0">
              <a:solidFill>
                <a:srgbClr val="464646"/>
              </a:solidFill>
              <a:latin typeface="+mj-lt"/>
              <a:cs typeface="Times New Roman" pitchFamily="18" charset="0"/>
            </a:endParaRPr>
          </a:p>
          <a:p>
            <a:pPr marR="64008" lvl="0" algn="ctr">
              <a:spcBef>
                <a:spcPts val="400"/>
              </a:spcBef>
              <a:buClr>
                <a:srgbClr val="2DA2BF"/>
              </a:buClr>
              <a:buSzPct val="68000"/>
            </a:pPr>
            <a:endParaRPr lang="tr-TR" sz="4400" dirty="0" smtClean="0">
              <a:solidFill>
                <a:srgbClr val="464646"/>
              </a:solidFill>
              <a:latin typeface="+mj-lt"/>
              <a:cs typeface="Times New Roman" pitchFamily="18" charset="0"/>
            </a:endParaRPr>
          </a:p>
          <a:p>
            <a:pPr marR="64008" lvl="0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tr-TR" dirty="0" smtClean="0">
                <a:latin typeface="+mj-lt"/>
              </a:rPr>
              <a:t>MİLLÎ EĞİTİM BAKANLIĞI ORTAÖĞRETİM KURUMLARI YÖNETMELİĞİ esas alınarak bu sunum hazırlanmıştır.</a:t>
            </a:r>
            <a:endParaRPr lang="tr-TR" dirty="0" smtClean="0">
              <a:solidFill>
                <a:srgbClr val="464646"/>
              </a:solidFill>
              <a:latin typeface="+mj-lt"/>
              <a:cs typeface="Times New Roman" pitchFamily="18" charset="0"/>
            </a:endParaRPr>
          </a:p>
          <a:p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Bir dersin yılsonu </a:t>
            </a:r>
            <a:r>
              <a:rPr lang="tr-TR" b="1" dirty="0" smtClean="0"/>
              <a:t>puanı</a:t>
            </a:r>
          </a:p>
          <a:p>
            <a:pPr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>Bir </a:t>
            </a:r>
            <a:r>
              <a:rPr lang="tr-TR" dirty="0" smtClean="0"/>
              <a:t>dersin yılsonu puanı;</a:t>
            </a:r>
            <a:br>
              <a:rPr lang="tr-TR" dirty="0" smtClean="0"/>
            </a:br>
            <a:r>
              <a:rPr lang="tr-TR" dirty="0" smtClean="0"/>
              <a:t>a) Birinci ve ikinci dönem puanlarının aritmetik ortalamasıdır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b) Bir dönem puanının bulunmaması hâlinde dönem puanı ile telafi programı </a:t>
            </a:r>
            <a:r>
              <a:rPr lang="tr-TR" dirty="0" smtClean="0"/>
              <a:t>sonunda belirlenen </a:t>
            </a:r>
            <a:r>
              <a:rPr lang="tr-TR" dirty="0" smtClean="0"/>
              <a:t>puanın aritmetik ortalaması; iki dönem puanının bulunmaması hâlinde ise telafi</a:t>
            </a:r>
            <a:br>
              <a:rPr lang="tr-TR" dirty="0" smtClean="0"/>
            </a:br>
            <a:r>
              <a:rPr lang="tr-TR" dirty="0" smtClean="0"/>
              <a:t>programı sonunda belirlenen puandır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c) İşletmelerde beceri eğitiminde birinci ve ikinci dönem puanlarının aritmetik ortalaması</a:t>
            </a:r>
            <a:br>
              <a:rPr lang="tr-TR" dirty="0" smtClean="0"/>
            </a:br>
            <a:r>
              <a:rPr lang="tr-TR" dirty="0" smtClean="0"/>
              <a:t>ile yılsonu beceri sınavı puanının aritmetik ortalamasıdır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r>
              <a:rPr lang="tr-TR" dirty="0" smtClean="0"/>
              <a:t>ç) Naklen gelen ve/veya alan/dalını değiştiren öğrencilerin, önceki okulu ve/veya</a:t>
            </a:r>
            <a:br>
              <a:rPr lang="tr-TR" dirty="0" smtClean="0"/>
            </a:br>
            <a:r>
              <a:rPr lang="tr-TR" dirty="0" smtClean="0"/>
              <a:t>alan/dalında aldığı derslerle yeni okulundaki dersler ve/veya ders saatleri farklı olduğunda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1) Bir dönem puanı alabilecek kadar süre bulunması durumunda yeni dersten alınan ikinci</a:t>
            </a:r>
            <a:br>
              <a:rPr lang="tr-TR" dirty="0" smtClean="0"/>
            </a:br>
            <a:r>
              <a:rPr lang="tr-TR" dirty="0" smtClean="0"/>
              <a:t>dönem puanıdır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2) Yeni alınan dersten bir dönem puanı alınabilecek kadar süre bulunmaması </a:t>
            </a:r>
            <a:r>
              <a:rPr lang="tr-TR" dirty="0" smtClean="0"/>
              <a:t>durumunda eski </a:t>
            </a:r>
            <a:r>
              <a:rPr lang="tr-TR" dirty="0" smtClean="0"/>
              <a:t>okulundaki dersin dönem puanlarının aritmetik ortalamasıdır. </a:t>
            </a:r>
            <a:br>
              <a:rPr lang="tr-TR" dirty="0" smtClean="0"/>
            </a:b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    d</a:t>
            </a:r>
            <a:r>
              <a:rPr lang="tr-TR" dirty="0" smtClean="0"/>
              <a:t>) </a:t>
            </a:r>
            <a:r>
              <a:rPr lang="tr-TR" dirty="0" smtClean="0"/>
              <a:t>Sorumluluk </a:t>
            </a:r>
            <a:r>
              <a:rPr lang="tr-TR" dirty="0" smtClean="0"/>
              <a:t>sınavına giren öğrencilerin sınavına</a:t>
            </a:r>
            <a:br>
              <a:rPr lang="tr-TR" dirty="0" smtClean="0"/>
            </a:br>
            <a:r>
              <a:rPr lang="tr-TR" dirty="0" smtClean="0"/>
              <a:t>girdikleri dersin yılsonu puanı, o dersin yılsonu puanı ile sorumluluk sınavından alınan </a:t>
            </a:r>
            <a:r>
              <a:rPr lang="tr-TR" dirty="0" smtClean="0"/>
              <a:t>puanın aritmetik </a:t>
            </a:r>
            <a:r>
              <a:rPr lang="tr-TR" dirty="0" smtClean="0"/>
              <a:t>ortalamasıdır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e) </a:t>
            </a:r>
            <a:r>
              <a:rPr lang="tr-TR" dirty="0" smtClean="0"/>
              <a:t>Yaz </a:t>
            </a:r>
            <a:r>
              <a:rPr lang="tr-TR" dirty="0" smtClean="0"/>
              <a:t>dönemi kursu sonunda yapılan sınava </a:t>
            </a:r>
            <a:r>
              <a:rPr lang="tr-TR" dirty="0" smtClean="0"/>
              <a:t>giren öğrencilerin </a:t>
            </a:r>
            <a:r>
              <a:rPr lang="tr-TR" dirty="0" smtClean="0"/>
              <a:t>sınavına girdikleri dersin yılsonu puanı, o dersin yılsonu puanı ile bu </a:t>
            </a:r>
            <a:r>
              <a:rPr lang="tr-TR" dirty="0" smtClean="0"/>
              <a:t>sınavdan alınan </a:t>
            </a:r>
            <a:r>
              <a:rPr lang="tr-TR" dirty="0" smtClean="0"/>
              <a:t>puanın aritmetik ortalamasıdır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f) Mesleki eğitim merkezlerinde kurum aynı olmakla birlikte işyeri değişikliği </a:t>
            </a:r>
            <a:r>
              <a:rPr lang="tr-TR" dirty="0" smtClean="0"/>
              <a:t>yapılması durumunda </a:t>
            </a:r>
            <a:r>
              <a:rPr lang="tr-TR" dirty="0" smtClean="0"/>
              <a:t>öğrencinin dönem puanının hesabında dönem içinde en fazla pratik eğitim aldığı</a:t>
            </a:r>
            <a:br>
              <a:rPr lang="tr-TR" dirty="0" smtClean="0"/>
            </a:br>
            <a:r>
              <a:rPr lang="tr-TR" dirty="0" smtClean="0"/>
              <a:t>işletmede ilgili usta öğretici/eğitici personelin vereceği puanlar dikkate alınır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>ğ) Tamamlayıcı eğitime devam eden ancak öğrencilik şartlarını taşımayanların almaları</a:t>
            </a:r>
            <a:br>
              <a:rPr lang="tr-TR" dirty="0" smtClean="0"/>
            </a:br>
            <a:r>
              <a:rPr lang="tr-TR" dirty="0" smtClean="0"/>
              <a:t>gereken teorik derslerden girecekleri sorumluluk sınavlarında aldıkları puan yılsonu puanıdır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(2) Dönem puanlarının aritmetik ortalaması hesaplanırken bölme işlemi virgülden </a:t>
            </a:r>
            <a:r>
              <a:rPr lang="tr-TR" dirty="0" smtClean="0"/>
              <a:t>sonra dört </a:t>
            </a:r>
            <a:r>
              <a:rPr lang="tr-TR" dirty="0" smtClean="0"/>
              <a:t>basamak yürütülür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Bir dersin ağırlığı ve ağırlıklı </a:t>
            </a:r>
            <a:r>
              <a:rPr lang="tr-TR" b="1" dirty="0" smtClean="0"/>
              <a:t>puanı</a:t>
            </a:r>
          </a:p>
          <a:p>
            <a:pPr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</a:t>
            </a:r>
            <a:r>
              <a:rPr lang="tr-TR" dirty="0" smtClean="0"/>
              <a:t>(</a:t>
            </a:r>
            <a:r>
              <a:rPr lang="tr-TR" dirty="0" smtClean="0"/>
              <a:t>1) Bir dersin ağırlığı, o dersin haftalık ders saati sayısına eşittir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(2) Bir dersin yılsonu puanıyla o dersin haftalık ders saati sayısının çarpımından elde</a:t>
            </a:r>
            <a:br>
              <a:rPr lang="tr-TR" dirty="0" smtClean="0"/>
            </a:br>
            <a:r>
              <a:rPr lang="tr-TR" dirty="0" smtClean="0"/>
              <a:t>edilen puan, o dersin ağırlıklı puanıdır.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 smtClean="0"/>
              <a:t>Yılsonu başarı puanı</a:t>
            </a:r>
            <a:br>
              <a:rPr lang="tr-TR" b="1" dirty="0" smtClean="0"/>
            </a:br>
            <a:r>
              <a:rPr lang="tr-TR" dirty="0" smtClean="0"/>
              <a:t>(</a:t>
            </a:r>
            <a:r>
              <a:rPr lang="tr-TR" dirty="0" smtClean="0"/>
              <a:t>1) Öğrencinin yılsonu başarı puanı, derslerin ağırlıklı puanları </a:t>
            </a:r>
            <a:r>
              <a:rPr lang="tr-TR" dirty="0" smtClean="0"/>
              <a:t>toplamının bu </a:t>
            </a:r>
            <a:r>
              <a:rPr lang="tr-TR" dirty="0" smtClean="0"/>
              <a:t>derslerin haftalık ders saatleri toplamına bölümüyle elde edilen puandır. Naklen gelen</a:t>
            </a:r>
            <a:br>
              <a:rPr lang="tr-TR" dirty="0" smtClean="0"/>
            </a:br>
            <a:r>
              <a:rPr lang="tr-TR" dirty="0" smtClean="0"/>
              <a:t>öğrencilerin yılsonu başarı puanı hesaplanırken yeni oluşacak haftalık ders saati sayısı toplamı</a:t>
            </a:r>
            <a:br>
              <a:rPr lang="tr-TR" dirty="0" smtClean="0"/>
            </a:br>
            <a:r>
              <a:rPr lang="tr-TR" dirty="0" smtClean="0"/>
              <a:t>esas alınır. Yılsonu başarı puanı hesaplanırken bölme işlemi, virgülden sonra </a:t>
            </a:r>
            <a:r>
              <a:rPr lang="tr-TR" dirty="0" smtClean="0"/>
              <a:t>dört </a:t>
            </a:r>
            <a:r>
              <a:rPr lang="tr-TR" dirty="0" smtClean="0"/>
              <a:t>basamak yürütülür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(2) Yılsonu başarı puanı, mezuniyet puanının hesaplanmasında esas alınır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(3) </a:t>
            </a:r>
            <a:r>
              <a:rPr lang="tr-TR" dirty="0" smtClean="0"/>
              <a:t>Evde </a:t>
            </a:r>
            <a:r>
              <a:rPr lang="tr-TR" dirty="0" smtClean="0"/>
              <a:t>veya </a:t>
            </a:r>
            <a:r>
              <a:rPr lang="tr-TR" dirty="0" smtClean="0"/>
              <a:t>hastanede eğitim </a:t>
            </a:r>
            <a:r>
              <a:rPr lang="tr-TR" dirty="0" smtClean="0"/>
              <a:t>hizmeti verilen öğrencilerin başarı durumlarının değerlendirilmesi, sorumlu olduğu</a:t>
            </a:r>
            <a:br>
              <a:rPr lang="tr-TR" dirty="0" smtClean="0"/>
            </a:br>
            <a:r>
              <a:rPr lang="tr-TR" dirty="0" smtClean="0"/>
              <a:t>eğitim programının uygulandığı okullardaki değerlendirme ölçütlerine göre yapılır. </a:t>
            </a:r>
            <a:r>
              <a:rPr lang="tr-TR" dirty="0" smtClean="0"/>
              <a:t>Okutulan derslerin </a:t>
            </a:r>
            <a:r>
              <a:rPr lang="tr-TR" dirty="0" smtClean="0"/>
              <a:t>puanları e-Okul sistemine işlenir. Öğrenci okutulmayan derslerden muaf tutulur.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Ders yılı sonunda herhangi bir dersten başarılı </a:t>
            </a:r>
            <a:r>
              <a:rPr lang="tr-TR" b="1" dirty="0" smtClean="0"/>
              <a:t>sayılma</a:t>
            </a:r>
          </a:p>
          <a:p>
            <a:pPr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>(</a:t>
            </a:r>
            <a:r>
              <a:rPr lang="tr-TR" dirty="0" smtClean="0"/>
              <a:t>1) Öğrencinin, ders yılı sonunda herhangi bir dersten başarılı sayılabilmesi</a:t>
            </a:r>
            <a:br>
              <a:rPr lang="tr-TR" dirty="0" smtClean="0"/>
            </a:br>
            <a:r>
              <a:rPr lang="tr-TR" dirty="0" smtClean="0"/>
              <a:t>için</a:t>
            </a:r>
            <a:r>
              <a:rPr lang="tr-TR" dirty="0" smtClean="0"/>
              <a:t>;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a) İki dönem puanının aritmetik ortalamasının en az 50 veya birinci dönem puanı </a:t>
            </a:r>
            <a:r>
              <a:rPr lang="tr-TR" dirty="0" smtClean="0"/>
              <a:t>ne olursa </a:t>
            </a:r>
            <a:r>
              <a:rPr lang="tr-TR" dirty="0" smtClean="0"/>
              <a:t>olsun ikinci dönem puanının en az 70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b) İşletmelerde beceri eğitimi gören öğrencilerin, beceri sınavı puanı en az 50 olmak</a:t>
            </a:r>
            <a:br>
              <a:rPr lang="tr-TR" dirty="0" smtClean="0"/>
            </a:br>
            <a:r>
              <a:rPr lang="tr-TR" dirty="0" smtClean="0"/>
              <a:t>kaydıyla birinci ve ikinci dönem puanları ile beceri sınav puanının aritmetik ortalamasının en</a:t>
            </a:r>
            <a:br>
              <a:rPr lang="tr-TR" dirty="0" smtClean="0"/>
            </a:br>
            <a:r>
              <a:rPr lang="tr-TR" dirty="0" smtClean="0"/>
              <a:t>az 50 veya beceri sınav puanının 70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c) </a:t>
            </a:r>
            <a:r>
              <a:rPr lang="tr-TR" dirty="0" smtClean="0"/>
              <a:t>İlgili </a:t>
            </a:r>
            <a:r>
              <a:rPr lang="tr-TR" dirty="0" smtClean="0"/>
              <a:t>alan/dal dersinin staj bitirme sınavında başarılı,</a:t>
            </a:r>
            <a:br>
              <a:rPr lang="tr-TR" dirty="0" smtClean="0"/>
            </a:br>
            <a:r>
              <a:rPr lang="tr-TR" dirty="0" smtClean="0"/>
              <a:t>olması gerekir.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Doğrudan sınıf </a:t>
            </a:r>
            <a:r>
              <a:rPr lang="tr-TR" b="1" dirty="0" smtClean="0"/>
              <a:t>geçme</a:t>
            </a:r>
          </a:p>
          <a:p>
            <a:pPr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>(</a:t>
            </a:r>
            <a:r>
              <a:rPr lang="tr-TR" dirty="0" smtClean="0"/>
              <a:t>1) </a:t>
            </a:r>
            <a:r>
              <a:rPr lang="tr-TR" dirty="0" smtClean="0"/>
              <a:t>Ders </a:t>
            </a:r>
            <a:r>
              <a:rPr lang="tr-TR" dirty="0" smtClean="0"/>
              <a:t>yılı sonunda her bir dersten</a:t>
            </a:r>
            <a:br>
              <a:rPr lang="tr-TR" dirty="0" smtClean="0"/>
            </a:br>
            <a:r>
              <a:rPr lang="tr-TR" dirty="0" smtClean="0"/>
              <a:t>iki dönem puanı bulunmak kaydıyla</a:t>
            </a:r>
            <a:r>
              <a:rPr lang="tr-TR" dirty="0" smtClean="0"/>
              <a:t>;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a) Tüm derslerden başarılı olan,</a:t>
            </a:r>
            <a:br>
              <a:rPr lang="tr-TR" dirty="0" smtClean="0"/>
            </a:br>
            <a:r>
              <a:rPr lang="tr-TR" dirty="0" smtClean="0"/>
              <a:t>b) Başarısız dersi/dersleri olanlardan, yılsonu başarı puanı en az 50 olan</a:t>
            </a:r>
            <a:br>
              <a:rPr lang="tr-TR" dirty="0" smtClean="0"/>
            </a:br>
            <a:r>
              <a:rPr lang="tr-TR" dirty="0" smtClean="0"/>
              <a:t>öğrenciler doğrudan sınıf geçer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(2) </a:t>
            </a:r>
            <a:r>
              <a:rPr lang="tr-TR" dirty="0" smtClean="0"/>
              <a:t>Birinci </a:t>
            </a:r>
            <a:r>
              <a:rPr lang="tr-TR" dirty="0" smtClean="0"/>
              <a:t>fıkradaki şartları taşımakla birlikte </a:t>
            </a:r>
            <a:r>
              <a:rPr lang="tr-TR" dirty="0" smtClean="0"/>
              <a:t>yılsonu başarı </a:t>
            </a:r>
            <a:r>
              <a:rPr lang="tr-TR" dirty="0" smtClean="0"/>
              <a:t>puanıyla başarılı sayılamayacak derslerden başarısız olan öğrenciler, o</a:t>
            </a:r>
            <a:br>
              <a:rPr lang="tr-TR" dirty="0" smtClean="0"/>
            </a:br>
            <a:r>
              <a:rPr lang="tr-TR" dirty="0" smtClean="0"/>
              <a:t>dersten/derslerden sorumlu geçer.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 smtClean="0"/>
              <a:t>Sorumlu olarak sınıf geçme ve sorumluluğun kalkması</a:t>
            </a:r>
            <a:br>
              <a:rPr lang="tr-TR" b="1" dirty="0" smtClean="0"/>
            </a:br>
            <a:endParaRPr lang="tr-TR" b="1" dirty="0" smtClean="0"/>
          </a:p>
          <a:p>
            <a:pPr>
              <a:buNone/>
            </a:pPr>
            <a:r>
              <a:rPr lang="tr-TR" b="1" dirty="0" smtClean="0"/>
              <a:t>   </a:t>
            </a:r>
            <a:r>
              <a:rPr lang="tr-TR" dirty="0" smtClean="0"/>
              <a:t>(1)</a:t>
            </a:r>
            <a:r>
              <a:rPr lang="tr-TR" b="1" dirty="0" smtClean="0"/>
              <a:t> </a:t>
            </a:r>
            <a:r>
              <a:rPr lang="tr-TR" dirty="0" smtClean="0"/>
              <a:t>Ders </a:t>
            </a:r>
            <a:r>
              <a:rPr lang="tr-TR" dirty="0" smtClean="0"/>
              <a:t>yılı sonunda her bir dersten iki</a:t>
            </a:r>
            <a:br>
              <a:rPr lang="tr-TR" dirty="0" smtClean="0"/>
            </a:br>
            <a:r>
              <a:rPr lang="tr-TR" dirty="0" smtClean="0"/>
              <a:t>dönem puanı bulunmak kaydıyla doğrudan sınıfını geçemeyen öğrencilerden; bir sınıfta</a:t>
            </a:r>
            <a:br>
              <a:rPr lang="tr-TR" dirty="0" smtClean="0"/>
            </a:br>
            <a:r>
              <a:rPr lang="tr-TR" dirty="0" smtClean="0"/>
              <a:t>başarısız ders sayısı en fazla 3 ders olanlar sorumlu olarak sınıflarını geçer. Ancak alt </a:t>
            </a:r>
            <a:r>
              <a:rPr lang="tr-TR" dirty="0" smtClean="0"/>
              <a:t>sınıflar da </a:t>
            </a:r>
            <a:r>
              <a:rPr lang="tr-TR" dirty="0" smtClean="0"/>
              <a:t>dâhil toplam 6 dersten fazla başarısız dersi bulunanlar sınıf tekrar eder. Nakil ve </a:t>
            </a:r>
            <a:r>
              <a:rPr lang="tr-TR" dirty="0" smtClean="0"/>
              <a:t>geçişler nedeniyle </a:t>
            </a:r>
            <a:r>
              <a:rPr lang="tr-TR" dirty="0" smtClean="0"/>
              <a:t>ortaya çıkan sorumlu dersler bu sayıya dâhil edilmez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(2) </a:t>
            </a:r>
            <a:r>
              <a:rPr lang="tr-TR" dirty="0" smtClean="0"/>
              <a:t>Sorumluluk sınavları</a:t>
            </a:r>
            <a:r>
              <a:rPr lang="tr-TR" dirty="0" smtClean="0"/>
              <a:t>, ders yılı içerisinde yapılan yazılı ve/veya uygulamalı sınav esaslarına göre birinci</a:t>
            </a:r>
            <a:br>
              <a:rPr lang="tr-TR" dirty="0" smtClean="0"/>
            </a:br>
            <a:r>
              <a:rPr lang="tr-TR" dirty="0" smtClean="0"/>
              <a:t>dönemin ilk haftası, ikinci dönemin ilk haftası ile son iki haftası içerisinde iki alan öğretmeni,</a:t>
            </a:r>
            <a:br>
              <a:rPr lang="tr-TR" dirty="0" smtClean="0"/>
            </a:br>
            <a:r>
              <a:rPr lang="tr-TR" dirty="0" smtClean="0"/>
              <a:t>bulunmaması hâlinde biri alan öğretmeni olmak üzere iki öğretmen tarafından yapılır.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Sınıf tekrarı ve öğrenim </a:t>
            </a:r>
            <a:r>
              <a:rPr lang="tr-TR" b="1" dirty="0" smtClean="0"/>
              <a:t>hakkı</a:t>
            </a:r>
          </a:p>
          <a:p>
            <a:pPr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>(</a:t>
            </a:r>
            <a:r>
              <a:rPr lang="tr-TR" dirty="0" smtClean="0"/>
              <a:t>1) Öğrencilerden;</a:t>
            </a:r>
            <a:br>
              <a:rPr lang="tr-TR" dirty="0" smtClean="0"/>
            </a:br>
            <a:r>
              <a:rPr lang="tr-TR" dirty="0" smtClean="0"/>
              <a:t>a) </a:t>
            </a:r>
            <a:r>
              <a:rPr lang="tr-TR" dirty="0" smtClean="0"/>
              <a:t>Doğrudan</a:t>
            </a:r>
            <a:r>
              <a:rPr lang="tr-TR" dirty="0" smtClean="0"/>
              <a:t>, yılsonu başarı puanıyla veya sorumlu </a:t>
            </a:r>
            <a:r>
              <a:rPr lang="tr-TR" dirty="0" smtClean="0"/>
              <a:t>olarak sınıf </a:t>
            </a:r>
            <a:r>
              <a:rPr lang="tr-TR" dirty="0" smtClean="0"/>
              <a:t>geçemeyenlerle devamsızlık nedeniyle başarısız sayılanlar sınıf tekrar eder. Sınıf </a:t>
            </a:r>
            <a:r>
              <a:rPr lang="tr-TR" dirty="0" smtClean="0"/>
              <a:t>tekrarı hazırlık </a:t>
            </a:r>
            <a:r>
              <a:rPr lang="tr-TR" dirty="0" smtClean="0"/>
              <a:t>sınıfı hariç, orta öğrenim süresince en fazla bir defa yapılır.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Öğrenim </a:t>
            </a:r>
            <a:r>
              <a:rPr lang="tr-TR" dirty="0" smtClean="0"/>
              <a:t>süresi içinde </a:t>
            </a:r>
            <a:r>
              <a:rPr lang="tr-TR" dirty="0" smtClean="0"/>
              <a:t>ikinci defa </a:t>
            </a:r>
            <a:r>
              <a:rPr lang="tr-TR" dirty="0" smtClean="0"/>
              <a:t>sınıf tekrarı durumuna düşen öğrencilerin ders yılı sonunda okulla ilişiği kesilerek </a:t>
            </a:r>
            <a:r>
              <a:rPr lang="tr-TR" dirty="0" smtClean="0"/>
              <a:t>mesleki eğitim </a:t>
            </a:r>
            <a:r>
              <a:rPr lang="tr-TR" dirty="0" smtClean="0"/>
              <a:t>merkezine, Açık Öğretim Lisesine, Mesleki Açık Öğretim Lisesine veya Açık </a:t>
            </a:r>
            <a:r>
              <a:rPr lang="tr-TR" dirty="0" smtClean="0"/>
              <a:t>Öğretim İmam </a:t>
            </a:r>
            <a:r>
              <a:rPr lang="tr-TR" dirty="0" smtClean="0"/>
              <a:t>Hatip Lisesine kayıtlarının yapılması sağlanır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b) </a:t>
            </a:r>
            <a:r>
              <a:rPr lang="tr-TR" dirty="0" smtClean="0"/>
              <a:t>Okuldan </a:t>
            </a:r>
            <a:r>
              <a:rPr lang="tr-TR" dirty="0" smtClean="0"/>
              <a:t>mezun olamayan 12 </a:t>
            </a:r>
            <a:r>
              <a:rPr lang="tr-TR" dirty="0" err="1" smtClean="0"/>
              <a:t>nci</a:t>
            </a:r>
            <a:r>
              <a:rPr lang="tr-TR" dirty="0" smtClean="0"/>
              <a:t> sınıf</a:t>
            </a:r>
            <a:br>
              <a:rPr lang="tr-TR" dirty="0" smtClean="0"/>
            </a:br>
            <a:r>
              <a:rPr lang="tr-TR" dirty="0" smtClean="0"/>
              <a:t>öğrencilerinden sınıf tekrar etme hakkı bulunanlar başarısız olunan ders sayısına bakılmaksızın</a:t>
            </a:r>
            <a:br>
              <a:rPr lang="tr-TR" dirty="0" smtClean="0"/>
            </a:br>
            <a:r>
              <a:rPr lang="tr-TR" dirty="0" smtClean="0"/>
              <a:t>sınıf tekrar edebilir. Ancak, sınıf tekrar etmek istemeyen öğrencilerden sınıf tekrarı yapmış</a:t>
            </a:r>
            <a:br>
              <a:rPr lang="tr-TR" dirty="0" smtClean="0"/>
            </a:br>
            <a:r>
              <a:rPr lang="tr-TR" dirty="0" smtClean="0"/>
              <a:t>olanlar bir, sınıf tekrarı yapmamış olanlar ise iki öğretim yılı daha başarısız oldukları derslerden</a:t>
            </a:r>
            <a:br>
              <a:rPr lang="tr-TR" dirty="0" smtClean="0"/>
            </a:br>
            <a:r>
              <a:rPr lang="tr-TR" dirty="0" smtClean="0"/>
              <a:t>sorumluluk sınavına </a:t>
            </a:r>
            <a:r>
              <a:rPr lang="tr-TR" dirty="0" smtClean="0"/>
              <a:t>girebilir.</a:t>
            </a:r>
          </a:p>
          <a:p>
            <a:endParaRPr lang="tr-TR" dirty="0" smtClean="0"/>
          </a:p>
          <a:p>
            <a:r>
              <a:rPr lang="tr-TR" dirty="0" smtClean="0"/>
              <a:t>Ustalık </a:t>
            </a:r>
            <a:r>
              <a:rPr lang="tr-TR" dirty="0" smtClean="0"/>
              <a:t>sınavında başarısız olan öğrenciler beceri </a:t>
            </a:r>
            <a:r>
              <a:rPr lang="tr-TR" dirty="0" smtClean="0"/>
              <a:t>sınavı esaslarına </a:t>
            </a:r>
            <a:r>
              <a:rPr lang="tr-TR" dirty="0" smtClean="0"/>
              <a:t>göre sorumluluk sınavlarına alınır. Bu sınavlar sonunda da başarısız olan </a:t>
            </a:r>
            <a:r>
              <a:rPr lang="tr-TR" dirty="0" smtClean="0"/>
              <a:t>öğrencilerin öğretim </a:t>
            </a:r>
            <a:r>
              <a:rPr lang="tr-TR" dirty="0" smtClean="0"/>
              <a:t>yılı sonunda okulla ilişiği kesilerek Açık Öğretim Lisesine, Mesleki Açık </a:t>
            </a:r>
            <a:r>
              <a:rPr lang="tr-TR" dirty="0" smtClean="0"/>
              <a:t>Öğretim Lisesine </a:t>
            </a:r>
            <a:r>
              <a:rPr lang="tr-TR" dirty="0" smtClean="0"/>
              <a:t>veya Açık Öğretim İmam Hatip Lisesine kayıtları yapılır.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Dönem </a:t>
            </a:r>
            <a:r>
              <a:rPr lang="tr-TR" b="1" dirty="0" smtClean="0"/>
              <a:t>puanı</a:t>
            </a:r>
          </a:p>
          <a:p>
            <a:pPr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> </a:t>
            </a:r>
            <a:r>
              <a:rPr lang="tr-TR" dirty="0" smtClean="0"/>
              <a:t>(1) Bir dersin dönem puanı</a:t>
            </a:r>
            <a:r>
              <a:rPr lang="tr-TR" dirty="0" smtClean="0"/>
              <a:t>;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a) Sınavlardan alınan puanların</a:t>
            </a:r>
            <a:r>
              <a:rPr lang="tr-TR" dirty="0" smtClean="0"/>
              <a:t>,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b) Performans çalışması puanının/puanlarının</a:t>
            </a:r>
            <a:r>
              <a:rPr lang="tr-TR" dirty="0" smtClean="0"/>
              <a:t>,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c) Varsa proje puanının</a:t>
            </a:r>
            <a:r>
              <a:rPr lang="tr-TR" dirty="0" smtClean="0"/>
              <a:t>,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ç) Mesleki ve teknik ortaöğretim kurumlarında okutulan uygulamalı derslerde ayrıca</a:t>
            </a:r>
            <a:br>
              <a:rPr lang="tr-TR" dirty="0" smtClean="0"/>
            </a:br>
            <a:r>
              <a:rPr lang="tr-TR" dirty="0" smtClean="0"/>
              <a:t>hizmet ve/veya temrin puanlarının aritmetik ortalamasından elde edilen puanın</a:t>
            </a:r>
            <a:br>
              <a:rPr lang="tr-TR" dirty="0" smtClean="0"/>
            </a:br>
            <a:r>
              <a:rPr lang="tr-TR" dirty="0" smtClean="0"/>
              <a:t>aritmetik ortalaması alınarak belirlenir.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42910" y="1000108"/>
            <a:ext cx="7467600" cy="4873752"/>
          </a:xfr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Katılımınız </a:t>
            </a:r>
            <a:r>
              <a:rPr lang="tr-TR" dirty="0" smtClean="0"/>
              <a:t>ve dinlediğiniz için </a:t>
            </a:r>
            <a:endParaRPr lang="tr-TR" dirty="0" smtClean="0"/>
          </a:p>
          <a:p>
            <a:pPr algn="ctr">
              <a:buNone/>
            </a:pPr>
            <a:r>
              <a:rPr lang="tr-TR" dirty="0" smtClean="0"/>
              <a:t>teşekkür </a:t>
            </a:r>
            <a:r>
              <a:rPr lang="tr-TR" dirty="0" smtClean="0"/>
              <a:t>ederim.</a:t>
            </a:r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sz="1600" b="1" dirty="0" smtClean="0"/>
              <a:t>BAHAR ÇELİK</a:t>
            </a:r>
          </a:p>
          <a:p>
            <a:pPr algn="ctr">
              <a:buNone/>
            </a:pPr>
            <a:r>
              <a:rPr lang="tr-TR" sz="1600" b="1" dirty="0" smtClean="0"/>
              <a:t>PSİKOLOJİK DANIŞMAN</a:t>
            </a:r>
          </a:p>
          <a:p>
            <a:pPr algn="ctr">
              <a:buNone/>
            </a:pPr>
            <a:r>
              <a:rPr lang="tr-TR" sz="1600" b="1" dirty="0" smtClean="0"/>
              <a:t>HÜRRİYET MESLEKİ VE TEKNİK ANADOLU LİSESİ</a:t>
            </a:r>
          </a:p>
          <a:p>
            <a:endParaRPr lang="tr-TR" sz="1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714348" y="857232"/>
            <a:ext cx="7467600" cy="525953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d) İşletmelerde beceri eğitiminde dönem puanı, işletmedeki eğitim süresince </a:t>
            </a:r>
            <a:r>
              <a:rPr lang="tr-TR" dirty="0" smtClean="0"/>
              <a:t>öğretmen, usta </a:t>
            </a:r>
            <a:r>
              <a:rPr lang="tr-TR" dirty="0" smtClean="0"/>
              <a:t>öğretici veya eğitici personel tarafından temrin, proje, iş, deney ve </a:t>
            </a:r>
            <a:r>
              <a:rPr lang="tr-TR" dirty="0" smtClean="0"/>
              <a:t>hizmet değerlendirmesinden </a:t>
            </a:r>
            <a:r>
              <a:rPr lang="tr-TR" dirty="0" smtClean="0"/>
              <a:t>verilen puanlar, varsa telafi eğitimi süresince okulda temrin, proje, iş </a:t>
            </a:r>
            <a:r>
              <a:rPr lang="tr-TR" dirty="0" smtClean="0"/>
              <a:t>ve hizmetlerden </a:t>
            </a:r>
            <a:r>
              <a:rPr lang="tr-TR" dirty="0" smtClean="0"/>
              <a:t>aldıkları puanlar ve alanıyla ilgili yarışmalarda alınan ve işletmeye bildirilen</a:t>
            </a:r>
            <a:br>
              <a:rPr lang="tr-TR" dirty="0" smtClean="0"/>
            </a:br>
            <a:r>
              <a:rPr lang="tr-TR" dirty="0" smtClean="0"/>
              <a:t>puanların aritmetik ortalamasıdır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e) Aritmetik ortalama alınırken bölme işlemi virgülden sonra </a:t>
            </a:r>
            <a:r>
              <a:rPr lang="tr-TR" dirty="0" smtClean="0"/>
              <a:t>dört </a:t>
            </a:r>
            <a:r>
              <a:rPr lang="tr-TR" dirty="0" smtClean="0"/>
              <a:t>basamak yürütülür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f) </a:t>
            </a:r>
            <a:r>
              <a:rPr lang="tr-TR" dirty="0" smtClean="0"/>
              <a:t>Evde </a:t>
            </a:r>
            <a:r>
              <a:rPr lang="tr-TR" dirty="0" smtClean="0"/>
              <a:t>veya hastanede eğitim alan öğrencilerin</a:t>
            </a:r>
            <a:br>
              <a:rPr lang="tr-TR" dirty="0" smtClean="0"/>
            </a:br>
            <a:r>
              <a:rPr lang="tr-TR" dirty="0" smtClean="0"/>
              <a:t>başarılarının değerlendirilmesi ilgili mevzuata göre yapılır.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(2) </a:t>
            </a:r>
            <a:r>
              <a:rPr lang="tr-TR" dirty="0" smtClean="0"/>
              <a:t>Yönetmeliğin </a:t>
            </a:r>
            <a:r>
              <a:rPr lang="tr-TR" dirty="0" smtClean="0"/>
              <a:t>36 </a:t>
            </a:r>
            <a:r>
              <a:rPr lang="tr-TR" dirty="0" err="1" smtClean="0"/>
              <a:t>ncı</a:t>
            </a:r>
            <a:r>
              <a:rPr lang="tr-TR" dirty="0" smtClean="0"/>
              <a:t> maddesine göre özürleri</a:t>
            </a:r>
            <a:br>
              <a:rPr lang="tr-TR" dirty="0" smtClean="0"/>
            </a:br>
            <a:r>
              <a:rPr lang="tr-TR" dirty="0" smtClean="0"/>
              <a:t>nedeniyle 60 günlük devamsızlık kapsamında değerlendirilen öğrencilerin dönem puanları</a:t>
            </a:r>
            <a:br>
              <a:rPr lang="tr-TR" dirty="0" smtClean="0"/>
            </a:br>
            <a:r>
              <a:rPr lang="tr-TR" dirty="0" smtClean="0"/>
              <a:t>zorunlu hâllerde bir sınav eksiğiyle verilebilir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(3) Öğrenciye her dersten bir dönem puanı verilir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(4)Yabancı dil dersinde öğrencilere dinleme, konuşma, okuma ve yazma becerilerinin</a:t>
            </a:r>
            <a:br>
              <a:rPr lang="tr-TR" dirty="0" smtClean="0"/>
            </a:br>
            <a:r>
              <a:rPr lang="tr-TR" dirty="0" smtClean="0"/>
              <a:t>kazandırılması esastır. Bilgi ve beceriler, çeşitli ölçme araçlarından yararlanılarak özelliğine</a:t>
            </a:r>
            <a:br>
              <a:rPr lang="tr-TR" dirty="0" smtClean="0"/>
            </a:br>
            <a:r>
              <a:rPr lang="tr-TR" dirty="0" smtClean="0"/>
              <a:t>göre yazılı veya uygulamalı sınavlar, performans çalışmaları ve projeyle değerlendirilir. Dersin</a:t>
            </a:r>
            <a:br>
              <a:rPr lang="tr-TR" dirty="0" smtClean="0"/>
            </a:br>
            <a:r>
              <a:rPr lang="tr-TR" dirty="0" smtClean="0"/>
              <a:t>birden fazla öğretmen tarafından okutulması durumunda verilen puanların ağırlıklı</a:t>
            </a:r>
            <a:br>
              <a:rPr lang="tr-TR" dirty="0" smtClean="0"/>
            </a:br>
            <a:r>
              <a:rPr lang="tr-TR" dirty="0" smtClean="0"/>
              <a:t>ortalamasına göre yabancı dil dersinin dönem puanı belirlenir. Gerektiğinde zümre öğretmenler</a:t>
            </a:r>
            <a:br>
              <a:rPr lang="tr-TR" dirty="0" smtClean="0"/>
            </a:br>
            <a:r>
              <a:rPr lang="tr-TR" dirty="0" smtClean="0"/>
              <a:t>kurulu kararıyla becerilerin değerlendirilmesi ortak yapılabilir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5) Beden eğitimi dersinde sağlık durumları veya engelleri nedeniyle bazı etkinliklere</a:t>
            </a:r>
            <a:br>
              <a:rPr lang="tr-TR" dirty="0" smtClean="0"/>
            </a:br>
            <a:r>
              <a:rPr lang="tr-TR" dirty="0" smtClean="0"/>
              <a:t>katılamayacak durumda olan öğrenciler resmî ya da özel sağlık kurum ve kuruluşlarındaki bir</a:t>
            </a:r>
            <a:br>
              <a:rPr lang="tr-TR" dirty="0" smtClean="0"/>
            </a:br>
            <a:r>
              <a:rPr lang="tr-TR" dirty="0" smtClean="0"/>
              <a:t>doktordan rapor almak zorundadır.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Raporda</a:t>
            </a:r>
            <a:r>
              <a:rPr lang="tr-TR" dirty="0" smtClean="0"/>
              <a:t>, öğrencilerin sağlık durumlarının veya </a:t>
            </a:r>
            <a:r>
              <a:rPr lang="tr-TR" dirty="0" smtClean="0"/>
              <a:t>engellerinin beden </a:t>
            </a:r>
            <a:r>
              <a:rPr lang="tr-TR" dirty="0" smtClean="0"/>
              <a:t>eğitimi etkinliklerinden hangisine geçici ya da sürekli olarak engel oluşturduğunun</a:t>
            </a:r>
            <a:br>
              <a:rPr lang="tr-TR" dirty="0" smtClean="0"/>
            </a:br>
            <a:r>
              <a:rPr lang="tr-TR" dirty="0" smtClean="0"/>
              <a:t>açıklanması gerekir. Rapora göre beden eğitimi dersinin bazı uygulamalı etkinliklerinden muaf</a:t>
            </a:r>
            <a:br>
              <a:rPr lang="tr-TR" dirty="0" smtClean="0"/>
            </a:br>
            <a:r>
              <a:rPr lang="tr-TR" dirty="0" smtClean="0"/>
              <a:t>tutulanlar, sadece teorik bilgilere ve uygun etkinliklere; bütün uygulamalı etkinliklerden muaf</a:t>
            </a:r>
            <a:br>
              <a:rPr lang="tr-TR" dirty="0" smtClean="0"/>
            </a:br>
            <a:r>
              <a:rPr lang="tr-TR" dirty="0" smtClean="0"/>
              <a:t>tutulanlar ise sadece teorik bilgilere göre değerlendirilir.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tr-TR" dirty="0" smtClean="0"/>
              <a:t>(6) İşitme yetersizliği, zihinsel yetersizliği veya otizmi </a:t>
            </a:r>
            <a:r>
              <a:rPr lang="tr-TR" dirty="0" smtClean="0"/>
              <a:t>olan öğrenciler</a:t>
            </a:r>
            <a:r>
              <a:rPr lang="tr-TR" dirty="0" smtClean="0"/>
              <a:t>, her tür ve kademede velinin yazılı talebi ve BEP geliştirme biriminin </a:t>
            </a:r>
            <a:r>
              <a:rPr lang="tr-TR" dirty="0" smtClean="0"/>
              <a:t>kararı doğrultusunda </a:t>
            </a:r>
            <a:r>
              <a:rPr lang="tr-TR" dirty="0" smtClean="0"/>
              <a:t>yabancı dil dersinden muaf tutulabilirler. Öğrencilerin yabancı dil dersinden</a:t>
            </a:r>
            <a:br>
              <a:rPr lang="tr-TR" dirty="0" smtClean="0"/>
            </a:br>
            <a:r>
              <a:rPr lang="tr-TR" dirty="0" smtClean="0"/>
              <a:t>muaf tutulma durumu okul yönetimi tarafından e-Okul sistemine işlenir. Bu duruma ilişkin iş</a:t>
            </a:r>
            <a:br>
              <a:rPr lang="tr-TR" dirty="0" smtClean="0"/>
            </a:br>
            <a:r>
              <a:rPr lang="tr-TR" dirty="0" smtClean="0"/>
              <a:t>ve işlemler ilgili mevzuatına göre yürütülür.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Naklen gelenlerin dönem </a:t>
            </a:r>
            <a:r>
              <a:rPr lang="tr-TR" b="1" dirty="0" smtClean="0"/>
              <a:t>puanı</a:t>
            </a:r>
          </a:p>
          <a:p>
            <a:r>
              <a:rPr lang="tr-TR" b="1" dirty="0" smtClean="0"/>
              <a:t> </a:t>
            </a:r>
            <a:r>
              <a:rPr lang="tr-TR" dirty="0" smtClean="0"/>
              <a:t>(</a:t>
            </a:r>
            <a:r>
              <a:rPr lang="tr-TR" dirty="0" smtClean="0"/>
              <a:t>1) Öğrencinin dönem içinde bir okuldan başka bir okula </a:t>
            </a:r>
            <a:r>
              <a:rPr lang="tr-TR" dirty="0" smtClean="0"/>
              <a:t>nakledilmesi hâlinde</a:t>
            </a:r>
            <a:r>
              <a:rPr lang="tr-TR" dirty="0" smtClean="0"/>
              <a:t>, önceki okulda aldığı dersler ve puanları dikkate alınarak dönem puanı tespit edilir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(2) Buna göre;</a:t>
            </a:r>
            <a:br>
              <a:rPr lang="tr-TR" dirty="0" smtClean="0"/>
            </a:br>
            <a:r>
              <a:rPr lang="tr-TR" dirty="0" smtClean="0"/>
              <a:t>a) Önceki okulunda aldığı dersle/derslerle yeni okulundaki derslerin aynı olması hâlinde</a:t>
            </a:r>
            <a:br>
              <a:rPr lang="tr-TR" dirty="0" smtClean="0"/>
            </a:br>
            <a:r>
              <a:rPr lang="tr-TR" dirty="0" smtClean="0"/>
              <a:t>dönem puanı alabilecek kadar yazılı, performans çalışması ve proje puanı bulunan öğrencinin</a:t>
            </a:r>
            <a:br>
              <a:rPr lang="tr-TR" dirty="0" smtClean="0"/>
            </a:br>
            <a:r>
              <a:rPr lang="tr-TR" dirty="0" smtClean="0"/>
              <a:t>dönem puanları önceki okulunca verilir. Yeteri kadar yazılı, performans çalışması ve proje</a:t>
            </a:r>
            <a:br>
              <a:rPr lang="tr-TR" dirty="0" smtClean="0"/>
            </a:br>
            <a:r>
              <a:rPr lang="tr-TR" dirty="0" smtClean="0"/>
              <a:t>puanı bulunmayan öğrencinin dönem puanları, önceki okulunda aldığı puanlar da dikkate</a:t>
            </a:r>
            <a:br>
              <a:rPr lang="tr-TR" dirty="0" smtClean="0"/>
            </a:br>
            <a:r>
              <a:rPr lang="tr-TR" dirty="0" smtClean="0"/>
              <a:t>alınarak yeni okulunca verilir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    b</a:t>
            </a:r>
            <a:r>
              <a:rPr lang="tr-TR" dirty="0" smtClean="0"/>
              <a:t>) </a:t>
            </a:r>
            <a:r>
              <a:rPr lang="tr-TR" dirty="0" smtClean="0"/>
              <a:t>Önceki </a:t>
            </a:r>
            <a:r>
              <a:rPr lang="tr-TR" dirty="0" smtClean="0"/>
              <a:t>okulu ve/veya alan/dalında aldığı</a:t>
            </a:r>
            <a:br>
              <a:rPr lang="tr-TR" dirty="0" smtClean="0"/>
            </a:br>
            <a:r>
              <a:rPr lang="tr-TR" dirty="0" smtClean="0"/>
              <a:t>dersten/derslerden bazılarının yeni okulu ve/veya alan/dalında okutulmaması veya haftalık ders</a:t>
            </a:r>
            <a:br>
              <a:rPr lang="tr-TR" dirty="0" smtClean="0"/>
            </a:br>
            <a:r>
              <a:rPr lang="tr-TR" dirty="0" smtClean="0"/>
              <a:t>saatlerinin farklı olması hâlinde</a:t>
            </a:r>
            <a:r>
              <a:rPr lang="tr-TR" dirty="0" smtClean="0"/>
              <a:t>;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1) Önceki okulu ve/veya alan/dalında dönem puanı oluşacak kadar puan alınmış ise o</a:t>
            </a:r>
            <a:br>
              <a:rPr lang="tr-TR" dirty="0" smtClean="0"/>
            </a:br>
            <a:r>
              <a:rPr lang="tr-TR" dirty="0" smtClean="0"/>
              <a:t>derslere ait dönem puanları, mevcut puanlarına göre yeni okul yönetimince tespit edilir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2) Önceki okulunda dönem puanı verilebilecek kadar puan alınmamış ise öğrenci yeni</a:t>
            </a:r>
            <a:br>
              <a:rPr lang="tr-TR" dirty="0" smtClean="0"/>
            </a:br>
            <a:r>
              <a:rPr lang="tr-TR" dirty="0" smtClean="0"/>
              <a:t>okulunda ve/veya alan/dalında öğretime açılmış olan dersi/dersleri alır. Bu derslerden alınan</a:t>
            </a:r>
            <a:br>
              <a:rPr lang="tr-TR" dirty="0" smtClean="0"/>
            </a:br>
            <a:r>
              <a:rPr lang="tr-TR" dirty="0" smtClean="0"/>
              <a:t>puanlara göre dönem puanı tespit edilir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3) Haftalık ders saatlerinin farklı olması hâlinde eksik olan haftalık ders saati sayısı </a:t>
            </a:r>
            <a:r>
              <a:rPr lang="tr-TR" dirty="0" smtClean="0"/>
              <a:t>kadar yeni </a:t>
            </a:r>
            <a:r>
              <a:rPr lang="tr-TR" dirty="0" smtClean="0"/>
              <a:t>okulundan ders/dersler seçtirilir ve dönem puanının tespitinde bu dersin/derslerin puanları</a:t>
            </a:r>
            <a:br>
              <a:rPr lang="tr-TR" dirty="0" smtClean="0"/>
            </a:br>
            <a:r>
              <a:rPr lang="tr-TR" dirty="0" smtClean="0"/>
              <a:t>esas alınır.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c</a:t>
            </a:r>
            <a:r>
              <a:rPr lang="tr-TR" dirty="0" smtClean="0"/>
              <a:t>) Öğrencinin daha önce okuduğu seçmeli bir dersin yeni okulunda daha üst sınıfta</a:t>
            </a:r>
            <a:br>
              <a:rPr lang="tr-TR" dirty="0" smtClean="0"/>
            </a:br>
            <a:r>
              <a:rPr lang="tr-TR" dirty="0" smtClean="0"/>
              <a:t>okutulması hâlinde, daha önce okunmuş olan ders yerine, haftalık ders saati aynı olan başka </a:t>
            </a:r>
            <a:r>
              <a:rPr lang="tr-TR" dirty="0" smtClean="0"/>
              <a:t>bir seçmeli </a:t>
            </a:r>
            <a:r>
              <a:rPr lang="tr-TR" dirty="0" smtClean="0"/>
              <a:t>ders alması sağlanır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ç) İki dönem puanı alınabilecek kadar süre bulunması hâlinde hazırlık sınıfı bulunan</a:t>
            </a:r>
            <a:br>
              <a:rPr lang="tr-TR" dirty="0" smtClean="0"/>
            </a:br>
            <a:r>
              <a:rPr lang="tr-TR" dirty="0" smtClean="0"/>
              <a:t>okulların hazırlık sınıflarından hazırlık sınıfı bulunmayan okulların 9 uncu sınıflarına nakil</a:t>
            </a:r>
            <a:br>
              <a:rPr lang="tr-TR" dirty="0" smtClean="0"/>
            </a:br>
            <a:r>
              <a:rPr lang="tr-TR" dirty="0" smtClean="0"/>
              <a:t>veya geçiş yapan öğrencilerin dönem puanları, bu madde hükümlerine göre belirlenir 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270</Words>
  <Application>Microsoft Office PowerPoint</Application>
  <PresentationFormat>Ekran Gösterisi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Cumba</vt:lpstr>
      <vt:lpstr>MEB ORTAÖĞRETİM KURUMLARI YÖNETMELİĞİ -SINIF GEÇME-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</vt:vector>
  </TitlesOfParts>
  <Company>G.K2411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osman çelik</dc:creator>
  <cp:lastModifiedBy>osman çelik</cp:lastModifiedBy>
  <cp:revision>3</cp:revision>
  <dcterms:created xsi:type="dcterms:W3CDTF">2020-10-04T15:58:17Z</dcterms:created>
  <dcterms:modified xsi:type="dcterms:W3CDTF">2020-10-04T16:34:01Z</dcterms:modified>
</cp:coreProperties>
</file>