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9" r:id="rId9"/>
    <p:sldId id="263" r:id="rId10"/>
    <p:sldId id="264" r:id="rId11"/>
    <p:sldId id="265" r:id="rId12"/>
    <p:sldId id="266" r:id="rId13"/>
    <p:sldId id="267" r:id="rId14"/>
    <p:sldId id="280" r:id="rId15"/>
    <p:sldId id="268" r:id="rId16"/>
    <p:sldId id="269" r:id="rId17"/>
    <p:sldId id="270" r:id="rId18"/>
    <p:sldId id="271" r:id="rId19"/>
    <p:sldId id="273" r:id="rId20"/>
    <p:sldId id="274" r:id="rId21"/>
    <p:sldId id="275" r:id="rId22"/>
    <p:sldId id="276" r:id="rId23"/>
    <p:sldId id="277"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879BDE08-3F92-4842-96CC-4E82BE00D636}" type="datetimeFigureOut">
              <a:rPr lang="tr-TR" smtClean="0"/>
              <a:t>3.10.2020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279831A-E4D1-4233-9257-3248F1697C9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879BDE08-3F92-4842-96CC-4E82BE00D636}" type="datetimeFigureOut">
              <a:rPr lang="tr-TR" smtClean="0"/>
              <a:t>3.10.2020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879BDE08-3F92-4842-96CC-4E82BE00D636}" type="datetimeFigureOut">
              <a:rPr lang="tr-TR" smtClean="0"/>
              <a:t>3.10.2020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279831A-E4D1-4233-9257-3248F1697C9B}"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879BDE08-3F92-4842-96CC-4E82BE00D636}" type="datetimeFigureOut">
              <a:rPr lang="tr-TR" smtClean="0"/>
              <a:t>3.10.2020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279831A-E4D1-4233-9257-3248F1697C9B}" type="slidenum">
              <a:rPr lang="tr-TR" smtClean="0"/>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9BDE08-3F92-4842-96CC-4E82BE00D636}" type="datetimeFigureOut">
              <a:rPr lang="tr-TR" smtClean="0"/>
              <a:t>3.10.2020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79831A-E4D1-4233-9257-3248F1697C9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785794"/>
            <a:ext cx="7786742" cy="2143140"/>
          </a:xfrm>
        </p:spPr>
        <p:txBody>
          <a:bodyPr>
            <a:normAutofit fontScale="90000"/>
          </a:bodyPr>
          <a:lstStyle/>
          <a:p>
            <a:pPr algn="ctr"/>
            <a:r>
              <a:rPr lang="tr-TR" dirty="0" smtClean="0"/>
              <a:t>MEB ORTAÖĞRETİM KURUMLARI YÖNETMELİĞİ DİSİPLİN CEZALARI</a:t>
            </a:r>
            <a:endParaRPr lang="tr-TR" dirty="0"/>
          </a:p>
        </p:txBody>
      </p:sp>
      <p:sp>
        <p:nvSpPr>
          <p:cNvPr id="4" name="3 Dikdörtgen"/>
          <p:cNvSpPr/>
          <p:nvPr/>
        </p:nvSpPr>
        <p:spPr>
          <a:xfrm>
            <a:off x="1714480" y="3357562"/>
            <a:ext cx="5929354" cy="4632037"/>
          </a:xfrm>
          <a:prstGeom prst="rect">
            <a:avLst/>
          </a:prstGeom>
        </p:spPr>
        <p:txBody>
          <a:bodyPr wrap="square">
            <a:spAutoFit/>
          </a:bodyPr>
          <a:lstStyle/>
          <a:p>
            <a:pPr marR="64008" lvl="0" algn="ctr">
              <a:spcBef>
                <a:spcPts val="400"/>
              </a:spcBef>
              <a:buClr>
                <a:srgbClr val="2DA2BF"/>
              </a:buClr>
              <a:buSzPct val="68000"/>
            </a:pPr>
            <a:r>
              <a:rPr lang="tr-TR" sz="2700" b="1" u="sng" dirty="0" smtClean="0">
                <a:solidFill>
                  <a:srgbClr val="464646"/>
                </a:solidFill>
                <a:latin typeface="Times New Roman" pitchFamily="18" charset="0"/>
                <a:cs typeface="Times New Roman" pitchFamily="18" charset="0"/>
              </a:rPr>
              <a:t>HAZIRLAYAN</a:t>
            </a:r>
            <a:endParaRPr lang="tr-TR" sz="2700" b="1" u="sng" dirty="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r>
              <a:rPr lang="tr-TR" sz="2700" b="1" dirty="0">
                <a:solidFill>
                  <a:srgbClr val="464646"/>
                </a:solidFill>
                <a:latin typeface="Times New Roman" pitchFamily="18" charset="0"/>
                <a:cs typeface="Times New Roman" pitchFamily="18" charset="0"/>
              </a:rPr>
              <a:t>BAHAR ÇELİK</a:t>
            </a:r>
          </a:p>
          <a:p>
            <a:pPr marR="64008" lvl="0" algn="ctr">
              <a:spcBef>
                <a:spcPts val="400"/>
              </a:spcBef>
              <a:buClr>
                <a:srgbClr val="2DA2BF"/>
              </a:buClr>
              <a:buSzPct val="68000"/>
            </a:pPr>
            <a:r>
              <a:rPr lang="tr-TR" sz="2700" b="1" dirty="0">
                <a:solidFill>
                  <a:srgbClr val="464646"/>
                </a:solidFill>
                <a:latin typeface="Times New Roman" pitchFamily="18" charset="0"/>
                <a:cs typeface="Times New Roman" pitchFamily="18" charset="0"/>
              </a:rPr>
              <a:t>Psikolojik </a:t>
            </a:r>
            <a:r>
              <a:rPr lang="tr-TR" sz="2700" b="1" dirty="0" smtClean="0">
                <a:solidFill>
                  <a:srgbClr val="464646"/>
                </a:solidFill>
                <a:latin typeface="Times New Roman" pitchFamily="18" charset="0"/>
                <a:cs typeface="Times New Roman" pitchFamily="18" charset="0"/>
              </a:rPr>
              <a:t>Danışman</a:t>
            </a:r>
          </a:p>
          <a:p>
            <a:pPr marR="64008" lvl="0" algn="ctr">
              <a:spcBef>
                <a:spcPts val="400"/>
              </a:spcBef>
              <a:buClr>
                <a:srgbClr val="2DA2BF"/>
              </a:buClr>
              <a:buSzPct val="68000"/>
            </a:pPr>
            <a:endParaRPr lang="tr-TR" sz="2700" b="1" dirty="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endParaRPr lang="tr-TR" sz="2700" b="1" dirty="0" smtClean="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endParaRPr lang="tr-TR" sz="2700" b="1" dirty="0" smtClean="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r>
              <a:rPr lang="tr-TR" sz="1100" dirty="0" smtClean="0"/>
              <a:t>MİLLÎ EĞİTİM BAKANLIĞI ORTAÖĞRETİM KURUMLARI YÖNETMELİĞİ esas alınarak bu sunum hazırlanmıştır.</a:t>
            </a:r>
            <a:endParaRPr lang="tr-TR" sz="1100" b="1" dirty="0" smtClean="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endParaRPr lang="tr-TR" sz="2700" b="1" dirty="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r>
              <a:rPr lang="tr-TR" sz="2700" b="1" dirty="0" smtClean="0">
                <a:solidFill>
                  <a:srgbClr val="464646"/>
                </a:solidFill>
                <a:latin typeface="Times New Roman" pitchFamily="18" charset="0"/>
                <a:cs typeface="Times New Roman" pitchFamily="18" charset="0"/>
              </a:rPr>
              <a:t> </a:t>
            </a:r>
            <a:endParaRPr lang="tr-TR" sz="2700" b="1" dirty="0">
              <a:solidFill>
                <a:srgbClr val="464646"/>
              </a:solidFill>
              <a:latin typeface="Times New Roman" pitchFamily="18" charset="0"/>
              <a:cs typeface="Times New Roman" pitchFamily="18" charset="0"/>
            </a:endParaRPr>
          </a:p>
          <a:p>
            <a:pPr marR="64008" lvl="0" algn="ctr">
              <a:spcBef>
                <a:spcPts val="400"/>
              </a:spcBef>
              <a:buClr>
                <a:srgbClr val="2DA2BF"/>
              </a:buClr>
              <a:buSzPct val="68000"/>
            </a:pPr>
            <a:endParaRPr lang="tr-TR" sz="2700" b="1" dirty="0">
              <a:solidFill>
                <a:srgbClr val="464646"/>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r>
              <a:rPr lang="tr-TR" dirty="0" smtClean="0"/>
              <a:t>ı) Kavga etmek, başkalarına fiili şiddet uygulamak</a:t>
            </a:r>
            <a:r>
              <a:rPr lang="tr-TR" dirty="0" smtClean="0"/>
              <a:t>,</a:t>
            </a:r>
          </a:p>
          <a:p>
            <a:endParaRPr lang="tr-TR" dirty="0" smtClean="0"/>
          </a:p>
          <a:p>
            <a:r>
              <a:rPr lang="tr-TR" dirty="0" smtClean="0"/>
              <a:t>i) Okul binası, eklenti ve donanımlarına, arkadaşlarının araç-gerecine siyasi, ideolojik veya müstehcen amaçlı yazılar yazmak, resim veya semboller çizmek</a:t>
            </a:r>
            <a:r>
              <a:rPr lang="tr-TR" dirty="0" smtClean="0"/>
              <a:t>,</a:t>
            </a:r>
          </a:p>
          <a:p>
            <a:endParaRPr lang="tr-TR" dirty="0" smtClean="0"/>
          </a:p>
          <a:p>
            <a:r>
              <a:rPr lang="tr-TR" dirty="0" smtClean="0"/>
              <a:t>j) Toplu kopya çekmek veya çekilmesine yardımcı </a:t>
            </a:r>
            <a:r>
              <a:rPr lang="tr-TR" dirty="0" smtClean="0"/>
              <a:t>olmak,</a:t>
            </a:r>
          </a:p>
          <a:p>
            <a:endParaRPr lang="tr-TR" dirty="0" smtClean="0"/>
          </a:p>
          <a:p>
            <a:r>
              <a:rPr lang="tr-TR" dirty="0" smtClean="0"/>
              <a:t>k</a:t>
            </a:r>
            <a:r>
              <a:rPr lang="tr-TR" dirty="0" smtClean="0"/>
              <a:t>) Sarhoşluk veren zararlı maddeleri bulundurmak veya kullanmak, </a:t>
            </a:r>
            <a:endParaRPr lang="tr-TR" dirty="0" smtClean="0"/>
          </a:p>
          <a:p>
            <a:endParaRPr lang="tr-TR" dirty="0" smtClean="0"/>
          </a:p>
          <a:p>
            <a:r>
              <a:rPr lang="tr-TR" dirty="0" smtClean="0"/>
              <a:t>l) Millî ve manevi değerlere, genel ahlak ve adaba uygun olmayan tutum ve davranışlarda bulunmak.</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642918"/>
            <a:ext cx="8229600" cy="5578687"/>
          </a:xfrm>
        </p:spPr>
        <p:txBody>
          <a:bodyPr>
            <a:normAutofit fontScale="62500" lnSpcReduction="20000"/>
          </a:bodyPr>
          <a:lstStyle/>
          <a:p>
            <a:r>
              <a:rPr lang="tr-TR" dirty="0" smtClean="0"/>
              <a:t>(3) Okul değiştirme cezasını gerektiren fiil ve davranışlar; </a:t>
            </a:r>
            <a:endParaRPr lang="tr-TR" dirty="0" smtClean="0"/>
          </a:p>
          <a:p>
            <a:endParaRPr lang="tr-TR" dirty="0" smtClean="0"/>
          </a:p>
          <a:p>
            <a:r>
              <a:rPr lang="tr-TR" dirty="0" smtClean="0"/>
              <a:t>a</a:t>
            </a:r>
            <a:r>
              <a:rPr lang="tr-TR" dirty="0" smtClean="0"/>
              <a:t>) Türk Bayrağına, ülkeyi, milleti ve devleti temsil eden sembollere saygısızlık </a:t>
            </a:r>
            <a:r>
              <a:rPr lang="tr-TR" dirty="0" smtClean="0"/>
              <a:t>etmek,</a:t>
            </a:r>
          </a:p>
          <a:p>
            <a:pPr>
              <a:buNone/>
            </a:pPr>
            <a:endParaRPr lang="tr-TR" dirty="0" smtClean="0"/>
          </a:p>
          <a:p>
            <a:r>
              <a:rPr lang="tr-TR" dirty="0" smtClean="0"/>
              <a:t>b</a:t>
            </a:r>
            <a:r>
              <a:rPr lang="tr-TR" dirty="0" smtClean="0"/>
              <a:t>) Millî ve manevi değerleri söz, yazı, resim veya başka bir şekilde aşağılamak; bu değerlere küfür ve hakaret etmek</a:t>
            </a:r>
            <a:r>
              <a:rPr lang="tr-TR" dirty="0" smtClean="0"/>
              <a:t>,</a:t>
            </a:r>
          </a:p>
          <a:p>
            <a:pPr>
              <a:buNone/>
            </a:pPr>
            <a:r>
              <a:rPr lang="tr-TR" dirty="0" smtClean="0"/>
              <a:t> </a:t>
            </a:r>
          </a:p>
          <a:p>
            <a:r>
              <a:rPr lang="tr-TR" dirty="0" smtClean="0"/>
              <a:t>c</a:t>
            </a:r>
            <a:r>
              <a:rPr lang="tr-TR" dirty="0" smtClean="0"/>
              <a:t>) Okul çalışanlarının görevlerini yapmalarına engel olmak, </a:t>
            </a:r>
            <a:endParaRPr lang="tr-TR" dirty="0" smtClean="0"/>
          </a:p>
          <a:p>
            <a:endParaRPr lang="tr-TR" dirty="0" smtClean="0"/>
          </a:p>
          <a:p>
            <a:r>
              <a:rPr lang="tr-TR" dirty="0" smtClean="0"/>
              <a:t>ç</a:t>
            </a:r>
            <a:r>
              <a:rPr lang="tr-TR" dirty="0" smtClean="0"/>
              <a:t>) Hırsızlık yapmak, yaptırmak ve yapılmasına yardımcı </a:t>
            </a:r>
            <a:r>
              <a:rPr lang="tr-TR" dirty="0" smtClean="0"/>
              <a:t>olmak,</a:t>
            </a:r>
          </a:p>
          <a:p>
            <a:endParaRPr lang="tr-TR" dirty="0" smtClean="0"/>
          </a:p>
          <a:p>
            <a:r>
              <a:rPr lang="tr-TR" dirty="0" smtClean="0"/>
              <a:t>d</a:t>
            </a:r>
            <a:r>
              <a:rPr lang="tr-TR" dirty="0" smtClean="0"/>
              <a:t>) Okulla ilişkisi olmayan kişileri, okulda veya eklentilerinde </a:t>
            </a:r>
            <a:r>
              <a:rPr lang="tr-TR" dirty="0" smtClean="0"/>
              <a:t>barındırmak,</a:t>
            </a:r>
          </a:p>
          <a:p>
            <a:endParaRPr lang="tr-TR" dirty="0" smtClean="0"/>
          </a:p>
          <a:p>
            <a:r>
              <a:rPr lang="tr-TR" dirty="0" smtClean="0"/>
              <a:t>e</a:t>
            </a:r>
            <a:r>
              <a:rPr lang="tr-TR" dirty="0" smtClean="0"/>
              <a:t>) </a:t>
            </a:r>
            <a:r>
              <a:rPr lang="tr-TR" dirty="0" smtClean="0"/>
              <a:t>Resmî </a:t>
            </a:r>
            <a:r>
              <a:rPr lang="tr-TR" dirty="0" smtClean="0"/>
              <a:t>belgelerde değişiklik yapmak; sahte belge düzenlemek ve kullanmak ve başkalarını </a:t>
            </a:r>
            <a:r>
              <a:rPr lang="tr-TR" dirty="0" smtClean="0"/>
              <a:t>yararlandırmak,</a:t>
            </a:r>
          </a:p>
          <a:p>
            <a:endParaRPr lang="tr-TR" dirty="0" smtClean="0"/>
          </a:p>
          <a:p>
            <a:r>
              <a:rPr lang="tr-TR" dirty="0" smtClean="0"/>
              <a:t>f</a:t>
            </a:r>
            <a:r>
              <a:rPr lang="tr-TR" dirty="0" smtClean="0"/>
              <a:t>) Okul sınırları içinde herhangi bir yeri, izinsiz olarak eğitim ve öğretim amaçları dışında kullanmak veya kullanılmasına yardımcı olmak,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572164"/>
          </a:xfrm>
        </p:spPr>
        <p:txBody>
          <a:bodyPr>
            <a:normAutofit fontScale="62500" lnSpcReduction="20000"/>
          </a:bodyPr>
          <a:lstStyle/>
          <a:p>
            <a:r>
              <a:rPr lang="tr-TR" dirty="0" smtClean="0"/>
              <a:t>g) Okula ait taşınır veya taşınmaz mallara zarar vermek, </a:t>
            </a:r>
            <a:endParaRPr lang="tr-TR" dirty="0" smtClean="0"/>
          </a:p>
          <a:p>
            <a:pPr>
              <a:buNone/>
            </a:pPr>
            <a:endParaRPr lang="tr-TR" dirty="0" smtClean="0"/>
          </a:p>
          <a:p>
            <a:r>
              <a:rPr lang="tr-TR" dirty="0" smtClean="0"/>
              <a:t>ğ</a:t>
            </a:r>
            <a:r>
              <a:rPr lang="tr-TR" dirty="0" smtClean="0"/>
              <a:t>) Ders, sınav, uygulama ve diğer faaliyetlerin yapılmasını engellemek veya arkadaşlarını bu eylemlere katılmaya kışkırtmak, </a:t>
            </a:r>
            <a:endParaRPr lang="tr-TR" dirty="0" smtClean="0"/>
          </a:p>
          <a:p>
            <a:pPr>
              <a:buNone/>
            </a:pPr>
            <a:endParaRPr lang="tr-TR" dirty="0" smtClean="0"/>
          </a:p>
          <a:p>
            <a:r>
              <a:rPr lang="tr-TR" dirty="0" smtClean="0"/>
              <a:t>h</a:t>
            </a:r>
            <a:r>
              <a:rPr lang="tr-TR" dirty="0" smtClean="0"/>
              <a:t>) Eğitim ve öğretim ortamına yaralayıcı, öldürücü silah ve patlayıcı madde ile her türlü aletleri getirmek veya bunları bulundurmak, </a:t>
            </a:r>
            <a:endParaRPr lang="tr-TR" dirty="0" smtClean="0"/>
          </a:p>
          <a:p>
            <a:pPr>
              <a:buNone/>
            </a:pPr>
            <a:endParaRPr lang="tr-TR" dirty="0" smtClean="0"/>
          </a:p>
          <a:p>
            <a:r>
              <a:rPr lang="tr-TR" dirty="0" smtClean="0"/>
              <a:t>ı</a:t>
            </a:r>
            <a:r>
              <a:rPr lang="tr-TR" dirty="0" smtClean="0"/>
              <a:t>) Zor kullanarak veya tehditle kopya çekmek veya çekilmesini sağlamak, </a:t>
            </a:r>
            <a:endParaRPr lang="tr-TR" dirty="0" smtClean="0"/>
          </a:p>
          <a:p>
            <a:pPr>
              <a:buNone/>
            </a:pPr>
            <a:endParaRPr lang="tr-TR" dirty="0" smtClean="0"/>
          </a:p>
          <a:p>
            <a:r>
              <a:rPr lang="tr-TR" dirty="0" smtClean="0"/>
              <a:t>i</a:t>
            </a:r>
            <a:r>
              <a:rPr lang="tr-TR" dirty="0" smtClean="0"/>
              <a:t>) Bağımlılık yapan zararlı maddeleri bulundurmak veya kullanmak, </a:t>
            </a:r>
            <a:endParaRPr lang="tr-TR" dirty="0" smtClean="0"/>
          </a:p>
          <a:p>
            <a:pPr>
              <a:buNone/>
            </a:pPr>
            <a:endParaRPr lang="tr-TR" dirty="0" smtClean="0"/>
          </a:p>
          <a:p>
            <a:r>
              <a:rPr lang="tr-TR" dirty="0" smtClean="0"/>
              <a:t>j</a:t>
            </a:r>
            <a:r>
              <a:rPr lang="tr-TR" dirty="0" smtClean="0"/>
              <a:t>) Yerine başkasını sınava sokmak, başkasının yerine sınava girmek</a:t>
            </a:r>
            <a:r>
              <a:rPr lang="tr-TR" dirty="0" smtClean="0"/>
              <a:t>,</a:t>
            </a:r>
          </a:p>
          <a:p>
            <a:pPr>
              <a:buNone/>
            </a:pPr>
            <a:r>
              <a:rPr lang="tr-TR" dirty="0" smtClean="0"/>
              <a:t> </a:t>
            </a:r>
          </a:p>
          <a:p>
            <a:r>
              <a:rPr lang="tr-TR" dirty="0" smtClean="0"/>
              <a:t>k)) </a:t>
            </a:r>
            <a:r>
              <a:rPr lang="tr-TR" dirty="0" smtClean="0"/>
              <a:t>Eğitim ve öğretim ortamında; siyasi ve ideolojik amaçlı eylem düzenlemek, başkalarını bu gibi eylemler düzenlemeye kışkırtmak, düzenlenmiş eylemlere katılmak, </a:t>
            </a:r>
            <a:endParaRPr lang="tr-TR" dirty="0" smtClean="0"/>
          </a:p>
          <a:p>
            <a:endParaRPr lang="tr-TR" dirty="0" smtClean="0"/>
          </a:p>
          <a:p>
            <a:r>
              <a:rPr lang="tr-TR" dirty="0" smtClean="0"/>
              <a:t>l</a:t>
            </a:r>
            <a:r>
              <a:rPr lang="tr-TR" dirty="0" smtClean="0"/>
              <a:t>) Siyasi partilere, bu partilere bağlı yan kuruluşlara, derneklere, sendikalara ve benzeri kuruluşlara üye olmak, üye kaydetmek, para toplamak ve bağışta bulunmaya zorlamak,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214974"/>
          </a:xfrm>
        </p:spPr>
        <p:txBody>
          <a:bodyPr>
            <a:normAutofit fontScale="85000" lnSpcReduction="10000"/>
          </a:bodyPr>
          <a:lstStyle/>
          <a:p>
            <a:r>
              <a:rPr lang="tr-TR" dirty="0" smtClean="0"/>
              <a:t>m) </a:t>
            </a:r>
            <a:r>
              <a:rPr lang="tr-TR" dirty="0" smtClean="0"/>
              <a:t>Bilişim </a:t>
            </a:r>
            <a:r>
              <a:rPr lang="tr-TR" dirty="0" smtClean="0"/>
              <a:t>araçları veya sosyal medya yoluyla eğitim ve öğretimi engellemek, kişilere ağır derecede maddi ve manevi zarar vermek, </a:t>
            </a:r>
            <a:endParaRPr lang="tr-TR" dirty="0" smtClean="0"/>
          </a:p>
          <a:p>
            <a:endParaRPr lang="tr-TR" dirty="0" smtClean="0"/>
          </a:p>
          <a:p>
            <a:r>
              <a:rPr lang="tr-TR" dirty="0" smtClean="0"/>
              <a:t>n</a:t>
            </a:r>
            <a:r>
              <a:rPr lang="tr-TR" dirty="0" smtClean="0"/>
              <a:t>) İzin almadan okulla ilgili; bilgi vermek, basın toplantısı yapmak, bildiri yayınlamak ve dağıtmak, faaliyet tertip etmek veya bu kapsamdaki faaliyetlerde etkin rol </a:t>
            </a:r>
            <a:r>
              <a:rPr lang="tr-TR" dirty="0" smtClean="0"/>
              <a:t>almak,</a:t>
            </a:r>
          </a:p>
          <a:p>
            <a:endParaRPr lang="tr-TR" dirty="0" smtClean="0"/>
          </a:p>
          <a:p>
            <a:r>
              <a:rPr lang="tr-TR" dirty="0" smtClean="0"/>
              <a:t>o</a:t>
            </a:r>
            <a:r>
              <a:rPr lang="tr-TR" dirty="0" smtClean="0"/>
              <a:t>) Bir kimseyi ya da grubu suç sayılan bir eylemi yapmaya, böyle eylemlere katılmaya, yalan bildirimde bulunmaya veya suçu yüklenmeye </a:t>
            </a:r>
            <a:r>
              <a:rPr lang="tr-TR" dirty="0" smtClean="0"/>
              <a:t>zorlamak,</a:t>
            </a:r>
          </a:p>
          <a:p>
            <a:endParaRPr lang="tr-TR" dirty="0" smtClean="0"/>
          </a:p>
          <a:p>
            <a:r>
              <a:rPr lang="tr-TR" dirty="0" smtClean="0"/>
              <a:t>ö</a:t>
            </a:r>
            <a:r>
              <a:rPr lang="tr-TR" dirty="0" smtClean="0"/>
              <a:t>) Zor kullanarak başkasına ait mal ve eşyaya el koymak, başkalarını bu işleri yapmaya zorlamak, </a:t>
            </a:r>
            <a:endParaRPr lang="tr-TR" dirty="0" smtClean="0"/>
          </a:p>
          <a:p>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85794"/>
            <a:ext cx="8229600" cy="5221497"/>
          </a:xfrm>
        </p:spPr>
        <p:txBody>
          <a:bodyPr>
            <a:normAutofit fontScale="92500" lnSpcReduction="10000"/>
          </a:bodyPr>
          <a:lstStyle/>
          <a:p>
            <a:r>
              <a:rPr lang="tr-TR" dirty="0" smtClean="0"/>
              <a:t>p) Genel ahlak ve adaba uygun olmayan, yanlış algı oluşturabilecek tutum ve davranışları alışkanlık hâline getirmek, </a:t>
            </a:r>
          </a:p>
          <a:p>
            <a:endParaRPr lang="tr-TR" dirty="0" smtClean="0"/>
          </a:p>
          <a:p>
            <a:r>
              <a:rPr lang="tr-TR" dirty="0" smtClean="0"/>
              <a:t>r) Kişilere, arkadaşlarına ve okul çalışanlarına; söz ve davranışlarla sarkıntılık yapmak, iftira etmek, başkalarını bu davranışlara kışkırtmak veya zorlamak, yapılan bu fiilleri sosyal medya yoluyla paylaşmak, yaymak, </a:t>
            </a:r>
          </a:p>
          <a:p>
            <a:endParaRPr lang="tr-TR" dirty="0" smtClean="0"/>
          </a:p>
          <a:p>
            <a:r>
              <a:rPr lang="tr-TR" dirty="0" smtClean="0"/>
              <a:t>s) Pansiyon düzenini bozmayı, pansiyonu terk etmeyi ve gece izinsiz dışarıda kalmayı alışkanlık hâline getirmek,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286412"/>
          </a:xfrm>
        </p:spPr>
        <p:txBody>
          <a:bodyPr>
            <a:normAutofit fontScale="70000" lnSpcReduction="20000"/>
          </a:bodyPr>
          <a:lstStyle/>
          <a:p>
            <a:r>
              <a:rPr lang="tr-TR" dirty="0" smtClean="0"/>
              <a:t>(4</a:t>
            </a:r>
            <a:r>
              <a:rPr lang="tr-TR" b="1" dirty="0" smtClean="0"/>
              <a:t>) Örgün eğitim dışına çıkarma cezasını gerektiren davranışlar; </a:t>
            </a:r>
            <a:endParaRPr lang="tr-TR" b="1" dirty="0" smtClean="0"/>
          </a:p>
          <a:p>
            <a:endParaRPr lang="tr-TR" dirty="0" smtClean="0"/>
          </a:p>
          <a:p>
            <a:r>
              <a:rPr lang="tr-TR" dirty="0" smtClean="0"/>
              <a:t>a</a:t>
            </a:r>
            <a:r>
              <a:rPr lang="tr-TR" dirty="0" smtClean="0"/>
              <a:t>) Türk Bayrağına, ülkeyi, milleti ve devleti temsil eden sembollere hakaret etmek, </a:t>
            </a:r>
            <a:endParaRPr lang="tr-TR" dirty="0" smtClean="0"/>
          </a:p>
          <a:p>
            <a:endParaRPr lang="tr-TR" dirty="0" smtClean="0"/>
          </a:p>
          <a:p>
            <a:r>
              <a:rPr lang="tr-TR" dirty="0" smtClean="0"/>
              <a:t>b</a:t>
            </a:r>
            <a:r>
              <a:rPr lang="tr-TR" dirty="0" smtClean="0"/>
              <a:t>) 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 </a:t>
            </a:r>
            <a:endParaRPr lang="tr-TR" dirty="0" smtClean="0"/>
          </a:p>
          <a:p>
            <a:endParaRPr lang="tr-TR" dirty="0" smtClean="0"/>
          </a:p>
          <a:p>
            <a:r>
              <a:rPr lang="tr-TR" dirty="0" smtClean="0"/>
              <a:t>c</a:t>
            </a:r>
            <a:r>
              <a:rPr lang="tr-TR" dirty="0" smtClean="0"/>
              <a:t>) Kişileri veya grupları; dil, ırk, cinsiyet, siyasi düşünce, felsefi ve dini inançlarına göre ayırmayı, kınamayı, kötülemeyi amaçlayan bölücü ve yıkıcı toplu eylemler düzenlemek, katılmak, bu eylemlerin organizasyonunda yer almak,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857232"/>
            <a:ext cx="8229600" cy="5364373"/>
          </a:xfrm>
        </p:spPr>
        <p:txBody>
          <a:bodyPr>
            <a:normAutofit fontScale="62500" lnSpcReduction="20000"/>
          </a:bodyPr>
          <a:lstStyle/>
          <a:p>
            <a:r>
              <a:rPr lang="tr-TR" dirty="0" smtClean="0"/>
              <a:t>ç) Kurul ve komisyonların çalışmasını tehdit veya zor kullanarak </a:t>
            </a:r>
            <a:r>
              <a:rPr lang="tr-TR" dirty="0" smtClean="0"/>
              <a:t>engellemek,</a:t>
            </a:r>
          </a:p>
          <a:p>
            <a:endParaRPr lang="tr-TR" dirty="0" smtClean="0"/>
          </a:p>
          <a:p>
            <a:r>
              <a:rPr lang="tr-TR" dirty="0" smtClean="0"/>
              <a:t>d</a:t>
            </a:r>
            <a:r>
              <a:rPr lang="tr-TR" dirty="0" smtClean="0"/>
              <a:t>) Bağımlılık yapan zararlı maddelerin ticaretini </a:t>
            </a:r>
            <a:r>
              <a:rPr lang="tr-TR" dirty="0" smtClean="0"/>
              <a:t>yapmak,</a:t>
            </a:r>
          </a:p>
          <a:p>
            <a:endParaRPr lang="tr-TR" dirty="0" smtClean="0"/>
          </a:p>
          <a:p>
            <a:r>
              <a:rPr lang="tr-TR" dirty="0" smtClean="0"/>
              <a:t>e</a:t>
            </a:r>
            <a:r>
              <a:rPr lang="tr-TR" dirty="0" smtClean="0"/>
              <a:t>) Okul ve eklentilerinde güvenlik güçlerince aranan kişileri saklamak ve </a:t>
            </a:r>
            <a:r>
              <a:rPr lang="tr-TR" dirty="0" smtClean="0"/>
              <a:t>barındırmak,</a:t>
            </a:r>
          </a:p>
          <a:p>
            <a:endParaRPr lang="tr-TR" dirty="0" smtClean="0"/>
          </a:p>
          <a:p>
            <a:r>
              <a:rPr lang="tr-TR" dirty="0" smtClean="0"/>
              <a:t>f</a:t>
            </a:r>
            <a:r>
              <a:rPr lang="tr-TR" dirty="0" smtClean="0"/>
              <a:t>) Eğitim ve öğretim ortamını işgal </a:t>
            </a:r>
            <a:r>
              <a:rPr lang="tr-TR" dirty="0" smtClean="0"/>
              <a:t>etmek,</a:t>
            </a:r>
          </a:p>
          <a:p>
            <a:endParaRPr lang="tr-TR" dirty="0" smtClean="0"/>
          </a:p>
          <a:p>
            <a:r>
              <a:rPr lang="tr-TR" dirty="0" smtClean="0"/>
              <a:t>g</a:t>
            </a:r>
            <a:r>
              <a:rPr lang="tr-TR" dirty="0" smtClean="0"/>
              <a:t>) Okul içinde ve dışında tek veya toplu hâlde okulun yönetici, öğretmen, eğitici personel, memur ve diğer personeline karşı saldırıda bulunmak, bu gibi hareketleri düzenlemek veya </a:t>
            </a:r>
            <a:r>
              <a:rPr lang="tr-TR" dirty="0" smtClean="0"/>
              <a:t>kışkırtmak,</a:t>
            </a:r>
          </a:p>
          <a:p>
            <a:endParaRPr lang="tr-TR" dirty="0" smtClean="0"/>
          </a:p>
          <a:p>
            <a:r>
              <a:rPr lang="tr-TR" dirty="0" smtClean="0"/>
              <a:t>ğ</a:t>
            </a:r>
            <a:r>
              <a:rPr lang="tr-TR" dirty="0" smtClean="0"/>
              <a:t>) Okul çalışanlarının görevlerini yapmalarına engel olmak için fiili saldırıda bulunmak ve başkalarını bu yöndeki eylemlere </a:t>
            </a:r>
            <a:r>
              <a:rPr lang="tr-TR" dirty="0" smtClean="0"/>
              <a:t>kışkırtmak,</a:t>
            </a:r>
          </a:p>
          <a:p>
            <a:endParaRPr lang="tr-TR" dirty="0" smtClean="0"/>
          </a:p>
          <a:p>
            <a:r>
              <a:rPr lang="tr-TR" dirty="0" smtClean="0"/>
              <a:t>h</a:t>
            </a:r>
            <a:r>
              <a:rPr lang="tr-TR" dirty="0" smtClean="0"/>
              <a:t>) Okulun taşınır veya taşınmaz mallarını kasıtlı olarak tahrip etmek,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071546"/>
            <a:ext cx="8043890" cy="4525963"/>
          </a:xfrm>
        </p:spPr>
        <p:txBody>
          <a:bodyPr/>
          <a:lstStyle/>
          <a:p>
            <a:r>
              <a:rPr lang="tr-TR" dirty="0" smtClean="0"/>
              <a:t>(5) Yukarıda belirtilenlerin dışında ve disiplin cezası verilmesini gerektiren fiil ve hâllere nitelik ve ağırlıkları itibarıyla benzer eylemlerde bulunanlara suça uygun cezalar verilir. </a:t>
            </a:r>
            <a:endParaRPr lang="tr-TR" dirty="0" smtClean="0"/>
          </a:p>
          <a:p>
            <a:endParaRPr lang="tr-TR" dirty="0" smtClean="0"/>
          </a:p>
          <a:p>
            <a:endParaRPr lang="tr-TR" dirty="0" smtClean="0"/>
          </a:p>
          <a:p>
            <a:r>
              <a:rPr lang="tr-TR" dirty="0" smtClean="0"/>
              <a:t>Disiplin cezası verilmesine sebep olmuş bir fiil veya davranışın bir öğretim yılı içerisinde tekrarında bir derece ağır ceza uygulanır.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292935"/>
          </a:xfrm>
        </p:spPr>
        <p:txBody>
          <a:bodyPr>
            <a:normAutofit fontScale="92500" lnSpcReduction="20000"/>
          </a:bodyPr>
          <a:lstStyle/>
          <a:p>
            <a:r>
              <a:rPr lang="tr-TR" dirty="0" smtClean="0"/>
              <a:t>Davranış puanının </a:t>
            </a:r>
            <a:r>
              <a:rPr lang="tr-TR" dirty="0" smtClean="0"/>
              <a:t>indirilmesi</a:t>
            </a:r>
          </a:p>
          <a:p>
            <a:endParaRPr lang="tr-TR" dirty="0" smtClean="0"/>
          </a:p>
          <a:p>
            <a:r>
              <a:rPr lang="tr-TR" dirty="0" smtClean="0"/>
              <a:t>(</a:t>
            </a:r>
            <a:r>
              <a:rPr lang="tr-TR" dirty="0" smtClean="0"/>
              <a:t>1) Her ders yılı başında öğrencilerin davranış puanı 100’dür. </a:t>
            </a:r>
            <a:endParaRPr lang="tr-TR" dirty="0" smtClean="0"/>
          </a:p>
          <a:p>
            <a:endParaRPr lang="tr-TR" dirty="0" smtClean="0"/>
          </a:p>
          <a:p>
            <a:r>
              <a:rPr lang="tr-TR" dirty="0" smtClean="0"/>
              <a:t>(</a:t>
            </a:r>
            <a:r>
              <a:rPr lang="tr-TR" dirty="0" smtClean="0"/>
              <a:t>2) Ceza alan öğrencilerin davranış puanlarından; </a:t>
            </a:r>
            <a:endParaRPr lang="tr-TR" dirty="0" smtClean="0"/>
          </a:p>
          <a:p>
            <a:r>
              <a:rPr lang="tr-TR" dirty="0" smtClean="0"/>
              <a:t>a</a:t>
            </a:r>
            <a:r>
              <a:rPr lang="tr-TR" dirty="0" smtClean="0"/>
              <a:t>) Kınama cezası için 10, </a:t>
            </a:r>
            <a:endParaRPr lang="tr-TR" dirty="0" smtClean="0"/>
          </a:p>
          <a:p>
            <a:endParaRPr lang="tr-TR" dirty="0" smtClean="0"/>
          </a:p>
          <a:p>
            <a:r>
              <a:rPr lang="tr-TR" dirty="0" smtClean="0"/>
              <a:t>b)Okuldan </a:t>
            </a:r>
            <a:r>
              <a:rPr lang="tr-TR" dirty="0" smtClean="0"/>
              <a:t>kısa süreli uzaklaştırma cezası için 20, </a:t>
            </a:r>
            <a:endParaRPr lang="tr-TR" dirty="0" smtClean="0"/>
          </a:p>
          <a:p>
            <a:endParaRPr lang="tr-TR" dirty="0" smtClean="0"/>
          </a:p>
          <a:p>
            <a:r>
              <a:rPr lang="tr-TR" dirty="0" smtClean="0"/>
              <a:t>c</a:t>
            </a:r>
            <a:r>
              <a:rPr lang="tr-TR" dirty="0" smtClean="0"/>
              <a:t>) Okul değiştirme cezası için 40, </a:t>
            </a:r>
            <a:endParaRPr lang="tr-TR" dirty="0" smtClean="0"/>
          </a:p>
          <a:p>
            <a:endParaRPr lang="tr-TR" dirty="0" smtClean="0"/>
          </a:p>
          <a:p>
            <a:r>
              <a:rPr lang="tr-TR" dirty="0" smtClean="0"/>
              <a:t>ç</a:t>
            </a:r>
            <a:r>
              <a:rPr lang="tr-TR" dirty="0" smtClean="0"/>
              <a:t>) Örgün eğitim dışına çıkarma cezası için 80 puan indirilir.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785794"/>
            <a:ext cx="8229600" cy="5364373"/>
          </a:xfrm>
        </p:spPr>
        <p:txBody>
          <a:bodyPr>
            <a:normAutofit fontScale="77500" lnSpcReduction="20000"/>
          </a:bodyPr>
          <a:lstStyle/>
          <a:p>
            <a:r>
              <a:rPr lang="tr-TR" dirty="0" smtClean="0"/>
              <a:t>Cezaların </a:t>
            </a:r>
            <a:r>
              <a:rPr lang="tr-TR" dirty="0" smtClean="0"/>
              <a:t>uygulanması</a:t>
            </a:r>
          </a:p>
          <a:p>
            <a:endParaRPr lang="tr-TR" dirty="0" smtClean="0"/>
          </a:p>
          <a:p>
            <a:r>
              <a:rPr lang="tr-TR" dirty="0" smtClean="0"/>
              <a:t>(</a:t>
            </a:r>
            <a:r>
              <a:rPr lang="tr-TR" dirty="0" smtClean="0"/>
              <a:t>1) Okuldan kısa süreli uzaklaştırma cezası alan öğrenciler; </a:t>
            </a:r>
            <a:endParaRPr lang="tr-TR" dirty="0" smtClean="0"/>
          </a:p>
          <a:p>
            <a:r>
              <a:rPr lang="tr-TR" dirty="0" smtClean="0"/>
              <a:t>a</a:t>
            </a:r>
            <a:r>
              <a:rPr lang="tr-TR" dirty="0" smtClean="0"/>
              <a:t>) </a:t>
            </a:r>
            <a:r>
              <a:rPr lang="tr-TR" dirty="0" smtClean="0"/>
              <a:t>Okulun </a:t>
            </a:r>
            <a:r>
              <a:rPr lang="tr-TR" dirty="0" smtClean="0"/>
              <a:t>açık olduğu sürede bir günden beş güne kadar okul binası, eklentileri ve işletmelerde yapılan her türlü eğitim ve öğretim etkinlikleri, sınav ile staj çalışmalarına katılamazlar. Bu süre özürlü devamsızlıktan </a:t>
            </a:r>
            <a:r>
              <a:rPr lang="tr-TR" dirty="0" smtClean="0"/>
              <a:t>sayılır.</a:t>
            </a:r>
          </a:p>
          <a:p>
            <a:endParaRPr lang="tr-TR" dirty="0" smtClean="0"/>
          </a:p>
          <a:p>
            <a:r>
              <a:rPr lang="tr-TR" dirty="0" smtClean="0"/>
              <a:t>b</a:t>
            </a:r>
            <a:r>
              <a:rPr lang="tr-TR" dirty="0" smtClean="0"/>
              <a:t>) Pansiyonlu okullardaki yatılı öğrencilerin, pansiyonda kalmasına izin verilebilir. Ancak diğer öğrencilerin huzur ve güvenini olumsuz etkileyecek öğrencilerin pansiyonda kalmalarına izin </a:t>
            </a:r>
            <a:r>
              <a:rPr lang="tr-TR" dirty="0" smtClean="0"/>
              <a:t>verilmez.</a:t>
            </a:r>
          </a:p>
          <a:p>
            <a:endParaRPr lang="tr-TR" dirty="0" smtClean="0"/>
          </a:p>
          <a:p>
            <a:r>
              <a:rPr lang="tr-TR" dirty="0" smtClean="0"/>
              <a:t>c</a:t>
            </a:r>
            <a:r>
              <a:rPr lang="tr-TR" dirty="0" smtClean="0"/>
              <a:t>) Öğrencilerin ulusal ya da uluslararası etkinliklere katılıp katılmayacaklarına okul yönetimince karar verilir.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4643471"/>
          </a:xfrm>
        </p:spPr>
        <p:txBody>
          <a:bodyPr>
            <a:normAutofit/>
          </a:bodyPr>
          <a:lstStyle/>
          <a:p>
            <a:r>
              <a:rPr lang="tr-TR" dirty="0" smtClean="0">
                <a:latin typeface="Times New Roman" pitchFamily="18" charset="0"/>
                <a:cs typeface="Times New Roman" pitchFamily="18" charset="0"/>
              </a:rPr>
              <a:t>Disiplin </a:t>
            </a:r>
            <a:r>
              <a:rPr lang="tr-TR" dirty="0" smtClean="0">
                <a:latin typeface="Times New Roman" pitchFamily="18" charset="0"/>
                <a:cs typeface="Times New Roman" pitchFamily="18" charset="0"/>
              </a:rPr>
              <a:t>cezaları</a:t>
            </a:r>
          </a:p>
          <a:p>
            <a:pPr>
              <a:buNone/>
            </a:pP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1) Öğrencilere, disiplin cezasını gerektiren davranış ve fiillerinin niteliklerine </a:t>
            </a:r>
            <a:r>
              <a:rPr lang="tr-TR" dirty="0" smtClean="0">
                <a:latin typeface="Times New Roman" pitchFamily="18" charset="0"/>
                <a:cs typeface="Times New Roman" pitchFamily="18" charset="0"/>
              </a:rPr>
              <a:t>göre;</a:t>
            </a:r>
          </a:p>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a</a:t>
            </a:r>
            <a:r>
              <a:rPr lang="tr-TR" dirty="0" smtClean="0">
                <a:latin typeface="Times New Roman" pitchFamily="18" charset="0"/>
                <a:cs typeface="Times New Roman" pitchFamily="18" charset="0"/>
              </a:rPr>
              <a:t>) Kınama,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b</a:t>
            </a:r>
            <a:r>
              <a:rPr lang="tr-TR" dirty="0" smtClean="0">
                <a:latin typeface="Times New Roman" pitchFamily="18" charset="0"/>
                <a:cs typeface="Times New Roman" pitchFamily="18" charset="0"/>
              </a:rPr>
              <a:t>) Okuldan kısa süreli </a:t>
            </a:r>
            <a:r>
              <a:rPr lang="tr-TR" dirty="0" smtClean="0">
                <a:latin typeface="Times New Roman" pitchFamily="18" charset="0"/>
                <a:cs typeface="Times New Roman" pitchFamily="18" charset="0"/>
              </a:rPr>
              <a:t>uzaklaştırma,</a:t>
            </a:r>
          </a:p>
          <a:p>
            <a:r>
              <a:rPr lang="tr-TR" dirty="0" smtClean="0">
                <a:latin typeface="Times New Roman" pitchFamily="18" charset="0"/>
                <a:cs typeface="Times New Roman" pitchFamily="18" charset="0"/>
              </a:rPr>
              <a:t>c</a:t>
            </a:r>
            <a:r>
              <a:rPr lang="tr-TR" dirty="0" smtClean="0">
                <a:latin typeface="Times New Roman" pitchFamily="18" charset="0"/>
                <a:cs typeface="Times New Roman" pitchFamily="18" charset="0"/>
              </a:rPr>
              <a:t>) Okul değiştirme,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ç</a:t>
            </a:r>
            <a:r>
              <a:rPr lang="tr-TR" dirty="0" smtClean="0">
                <a:latin typeface="Times New Roman" pitchFamily="18" charset="0"/>
                <a:cs typeface="Times New Roman" pitchFamily="18" charset="0"/>
              </a:rPr>
              <a:t>) Örgün eğitim dışına çıkarma cezalarından biri verilir. </a:t>
            </a:r>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292935"/>
          </a:xfrm>
        </p:spPr>
        <p:txBody>
          <a:bodyPr>
            <a:normAutofit fontScale="85000" lnSpcReduction="20000"/>
          </a:bodyPr>
          <a:lstStyle/>
          <a:p>
            <a:r>
              <a:rPr lang="tr-TR" dirty="0" smtClean="0"/>
              <a:t>(2) Okul değiştirme cezası alan öğrenciler; </a:t>
            </a:r>
            <a:endParaRPr lang="tr-TR" dirty="0" smtClean="0"/>
          </a:p>
          <a:p>
            <a:endParaRPr lang="tr-TR" dirty="0" smtClean="0"/>
          </a:p>
          <a:p>
            <a:r>
              <a:rPr lang="tr-TR" dirty="0" smtClean="0"/>
              <a:t>a) Başvurdukları </a:t>
            </a:r>
            <a:r>
              <a:rPr lang="tr-TR" dirty="0" smtClean="0"/>
              <a:t>millî eğitim müdürlüklerince istekleri de dikkate alınarak okul türleri ve bu Yönetmeliğin nakille ilgili hükümleri göz önünde bulundurularak zamana bağlı olmaksızın uygun okullara yerleştirilir. Aynı ilde öğrencinin devam edebileceği programın bulunmaması hâlinde Bakanlığın ilgili birimiyle işbirliği yapılarak gerekli tedbirler </a:t>
            </a:r>
            <a:r>
              <a:rPr lang="tr-TR" dirty="0" smtClean="0"/>
              <a:t>alınır.</a:t>
            </a:r>
          </a:p>
          <a:p>
            <a:endParaRPr lang="tr-TR" dirty="0" smtClean="0"/>
          </a:p>
          <a:p>
            <a:r>
              <a:rPr lang="tr-TR" dirty="0" smtClean="0"/>
              <a:t>b</a:t>
            </a:r>
            <a:r>
              <a:rPr lang="tr-TR" dirty="0" smtClean="0"/>
              <a:t>) Parasız yatılı öğrencilerin nakilleri, İlköğretim ve Ortaöğretim Kurumlarında Parasız Yatılılık, Burs ve Sosyal Yardımlar Yönetmeliği ve bu Yönetmeliğin nakille ilgili hükümlerine göre uygun okullara yapılır. </a:t>
            </a:r>
            <a:endParaRPr lang="tr-TR" dirty="0" smtClean="0"/>
          </a:p>
          <a:p>
            <a:endParaRPr lang="tr-TR" dirty="0" smtClean="0"/>
          </a:p>
          <a:p>
            <a:r>
              <a:rPr lang="tr-TR" dirty="0" smtClean="0"/>
              <a:t>c</a:t>
            </a:r>
            <a:r>
              <a:rPr lang="tr-TR" dirty="0" smtClean="0"/>
              <a:t>) </a:t>
            </a:r>
            <a:r>
              <a:rPr lang="tr-TR" dirty="0" smtClean="0"/>
              <a:t>Okul </a:t>
            </a:r>
            <a:r>
              <a:rPr lang="tr-TR" dirty="0" smtClean="0"/>
              <a:t>değiştirme cezası alan öğrenciler, ceza aldıkları okula </a:t>
            </a:r>
            <a:r>
              <a:rPr lang="tr-TR" dirty="0" smtClean="0"/>
              <a:t>dönemezler,</a:t>
            </a:r>
          </a:p>
          <a:p>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1142984"/>
            <a:ext cx="8229600" cy="4525963"/>
          </a:xfrm>
        </p:spPr>
        <p:txBody>
          <a:bodyPr/>
          <a:lstStyle/>
          <a:p>
            <a:r>
              <a:rPr lang="tr-TR" dirty="0" smtClean="0"/>
              <a:t>(3) Örgün eğitim dışına çıkarma cezası alan öğrenciler; </a:t>
            </a:r>
            <a:endParaRPr lang="tr-TR" dirty="0" smtClean="0"/>
          </a:p>
          <a:p>
            <a:endParaRPr lang="tr-TR" dirty="0" smtClean="0"/>
          </a:p>
          <a:p>
            <a:r>
              <a:rPr lang="tr-TR" dirty="0" smtClean="0"/>
              <a:t>a</a:t>
            </a:r>
            <a:r>
              <a:rPr lang="tr-TR" dirty="0" smtClean="0"/>
              <a:t>) Akşam liseleri dışında devam zorunluluğu olan okullara kayıt yaptıramaz. </a:t>
            </a:r>
            <a:endParaRPr lang="tr-TR" dirty="0" smtClean="0"/>
          </a:p>
          <a:p>
            <a:endParaRPr lang="tr-TR" dirty="0" smtClean="0"/>
          </a:p>
          <a:p>
            <a:r>
              <a:rPr lang="tr-TR" dirty="0" smtClean="0"/>
              <a:t>b</a:t>
            </a:r>
            <a:r>
              <a:rPr lang="tr-TR" dirty="0" smtClean="0"/>
              <a:t>) Açık Öğretim Lisesi veya Mesleki Açık Öğretim Lisesine gönderilir.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Ceza alan öğrencilerin sınavları </a:t>
            </a:r>
            <a:endParaRPr lang="tr-TR" dirty="0" smtClean="0"/>
          </a:p>
          <a:p>
            <a:endParaRPr lang="tr-TR" dirty="0" smtClean="0"/>
          </a:p>
          <a:p>
            <a:r>
              <a:rPr lang="tr-TR" dirty="0" smtClean="0"/>
              <a:t>(</a:t>
            </a:r>
            <a:r>
              <a:rPr lang="tr-TR" dirty="0" smtClean="0"/>
              <a:t>1) Okuldan kısa süreli uzaklaştırma cezası alan ya da yönetim tedbiri doğrultusunda okuldan geçici olarak uzaklaştırılan öğrencilerin, bu sürede katılamadıkları sınavların yerine, okul yönetimlerince belirlenen tarihlerde sınavlara alınmaları sağlanır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1000108"/>
            <a:ext cx="8229600" cy="4525963"/>
          </a:xfrm>
        </p:spPr>
        <p:txBody>
          <a:bodyPr>
            <a:normAutofit fontScale="92500" lnSpcReduction="10000"/>
          </a:bodyPr>
          <a:lstStyle/>
          <a:p>
            <a:r>
              <a:rPr lang="tr-TR" dirty="0" smtClean="0"/>
              <a:t>Zararın ödetilmesi </a:t>
            </a:r>
          </a:p>
          <a:p>
            <a:endParaRPr lang="tr-TR" dirty="0" smtClean="0"/>
          </a:p>
          <a:p>
            <a:r>
              <a:rPr lang="tr-TR" dirty="0" smtClean="0"/>
              <a:t>(1</a:t>
            </a:r>
            <a:r>
              <a:rPr lang="tr-TR" dirty="0" smtClean="0"/>
              <a:t>) Takdir edilen disiplin cezasının yanında okul ve kişi mallarına verilen zararlar, zarara yol açan öğrencilerin velilerine ödettirilir</a:t>
            </a:r>
            <a:r>
              <a:rPr lang="tr-TR" dirty="0" smtClean="0"/>
              <a:t>.</a:t>
            </a:r>
          </a:p>
          <a:p>
            <a:endParaRPr lang="tr-TR" dirty="0" smtClean="0"/>
          </a:p>
          <a:p>
            <a:r>
              <a:rPr lang="tr-TR" dirty="0" smtClean="0"/>
              <a:t>(</a:t>
            </a:r>
            <a:r>
              <a:rPr lang="tr-TR" dirty="0" smtClean="0"/>
              <a:t>2) Zararın ödenmesinde zorluk çıkaran veliler hakkında, 27/9/2006 tarihli ve 2006/11058 sayılı Bakanlar Kurulu Kararıyla yürürlüğe konulan Kamu Zararlarının Tahsiline İlişkin Usul ve Esaslar Hakkında Yönetmelik hükümlerine göre işlem yapılır.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00108"/>
            <a:ext cx="8229600" cy="5007183"/>
          </a:xfrm>
        </p:spPr>
        <p:txBody>
          <a:bodyPr/>
          <a:lstStyle/>
          <a:p>
            <a:pPr algn="ctr">
              <a:buNone/>
            </a:pPr>
            <a:endParaRPr lang="tr-TR" dirty="0" smtClean="0"/>
          </a:p>
          <a:p>
            <a:pPr algn="ctr">
              <a:buNone/>
            </a:pPr>
            <a:r>
              <a:rPr lang="tr-TR" dirty="0" smtClean="0"/>
              <a:t>Katılımınız ve dinlediğiniz için teşekkür ederim.</a:t>
            </a:r>
          </a:p>
          <a:p>
            <a:pPr algn="ctr"/>
            <a:endParaRPr lang="tr-TR" dirty="0" smtClean="0"/>
          </a:p>
          <a:p>
            <a:pPr algn="ctr"/>
            <a:endParaRPr lang="tr-TR" dirty="0" smtClean="0"/>
          </a:p>
          <a:p>
            <a:pPr algn="ctr">
              <a:buNone/>
            </a:pPr>
            <a:endParaRPr lang="tr-TR" dirty="0" smtClean="0"/>
          </a:p>
          <a:p>
            <a:pPr algn="ctr">
              <a:buNone/>
            </a:pPr>
            <a:r>
              <a:rPr lang="tr-TR" dirty="0" smtClean="0"/>
              <a:t>BAHAR ÇELİK</a:t>
            </a:r>
          </a:p>
          <a:p>
            <a:pPr algn="ctr">
              <a:buNone/>
            </a:pPr>
            <a:r>
              <a:rPr lang="tr-TR" dirty="0" smtClean="0"/>
              <a:t>PSİKOLOJİK DANIŞMAN</a:t>
            </a:r>
          </a:p>
          <a:p>
            <a:pPr algn="ctr">
              <a:buNone/>
            </a:pPr>
            <a:r>
              <a:rPr lang="tr-TR" dirty="0" smtClean="0"/>
              <a:t>HÜRRİYET MESLEKİ VE TEKNİK ANADOLU LİSESİ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078621"/>
          </a:xfrm>
        </p:spPr>
        <p:txBody>
          <a:bodyPr>
            <a:normAutofit fontScale="92500"/>
          </a:bodyPr>
          <a:lstStyle/>
          <a:p>
            <a:r>
              <a:rPr lang="tr-TR" dirty="0" smtClean="0"/>
              <a:t>(2) Disipline konu olan olaylar okul öğrenci ödül ve disiplin kurulunda görüşülüp karara bağlandıktan sonra</a:t>
            </a:r>
            <a:r>
              <a:rPr lang="tr-TR" dirty="0" smtClean="0"/>
              <a:t>;</a:t>
            </a:r>
          </a:p>
          <a:p>
            <a:endParaRPr lang="tr-TR" dirty="0" smtClean="0"/>
          </a:p>
          <a:p>
            <a:r>
              <a:rPr lang="tr-TR" dirty="0" smtClean="0"/>
              <a:t> </a:t>
            </a:r>
            <a:r>
              <a:rPr lang="tr-TR" dirty="0" smtClean="0"/>
              <a:t>a) Kınama ve okuldan kısa süreli uzaklaştırma cezaları okul müdürünün, </a:t>
            </a:r>
            <a:endParaRPr lang="tr-TR" dirty="0" smtClean="0"/>
          </a:p>
          <a:p>
            <a:endParaRPr lang="tr-TR" dirty="0" smtClean="0"/>
          </a:p>
          <a:p>
            <a:r>
              <a:rPr lang="tr-TR" dirty="0" smtClean="0"/>
              <a:t>b</a:t>
            </a:r>
            <a:r>
              <a:rPr lang="tr-TR" dirty="0" smtClean="0"/>
              <a:t>) Okul değiştirme cezası, ilçe öğrenci disiplin kurulunun, </a:t>
            </a:r>
            <a:endParaRPr lang="tr-TR" dirty="0" smtClean="0"/>
          </a:p>
          <a:p>
            <a:endParaRPr lang="tr-TR" dirty="0" smtClean="0"/>
          </a:p>
          <a:p>
            <a:r>
              <a:rPr lang="tr-TR" dirty="0" smtClean="0"/>
              <a:t>c</a:t>
            </a:r>
            <a:r>
              <a:rPr lang="tr-TR" dirty="0" smtClean="0"/>
              <a:t>) Örgün eğitim dışına çıkarma cezası, il öğrenci disiplin kurulunun, onayından sonra uygulanır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150059"/>
          </a:xfrm>
        </p:spPr>
        <p:txBody>
          <a:bodyPr>
            <a:normAutofit fontScale="70000" lnSpcReduction="20000"/>
          </a:bodyPr>
          <a:lstStyle/>
          <a:p>
            <a:r>
              <a:rPr lang="tr-TR" dirty="0" smtClean="0"/>
              <a:t>Kınama </a:t>
            </a:r>
            <a:r>
              <a:rPr lang="tr-TR" dirty="0" smtClean="0"/>
              <a:t>cezasını gerektiren davranışlar ve fiiller şunlardır: </a:t>
            </a:r>
            <a:endParaRPr lang="tr-TR" dirty="0" smtClean="0"/>
          </a:p>
          <a:p>
            <a:endParaRPr lang="tr-TR" dirty="0" smtClean="0"/>
          </a:p>
          <a:p>
            <a:r>
              <a:rPr lang="tr-TR" dirty="0" smtClean="0"/>
              <a:t>a</a:t>
            </a:r>
            <a:r>
              <a:rPr lang="tr-TR" dirty="0" smtClean="0"/>
              <a:t>) </a:t>
            </a:r>
            <a:r>
              <a:rPr lang="tr-TR" dirty="0" smtClean="0"/>
              <a:t>Okulu</a:t>
            </a:r>
            <a:r>
              <a:rPr lang="tr-TR" dirty="0" smtClean="0"/>
              <a:t>, okul eşyasını ve çevresini </a:t>
            </a:r>
            <a:r>
              <a:rPr lang="tr-TR" dirty="0" smtClean="0"/>
              <a:t>kirletmek,</a:t>
            </a:r>
          </a:p>
          <a:p>
            <a:endParaRPr lang="tr-TR" dirty="0" smtClean="0"/>
          </a:p>
          <a:p>
            <a:r>
              <a:rPr lang="tr-TR" dirty="0" smtClean="0"/>
              <a:t>b</a:t>
            </a:r>
            <a:r>
              <a:rPr lang="tr-TR" dirty="0" smtClean="0"/>
              <a:t>) Yapması gereken görevleri </a:t>
            </a:r>
            <a:r>
              <a:rPr lang="tr-TR" dirty="0" smtClean="0"/>
              <a:t>yapmamak,</a:t>
            </a:r>
          </a:p>
          <a:p>
            <a:endParaRPr lang="tr-TR" dirty="0" smtClean="0"/>
          </a:p>
          <a:p>
            <a:r>
              <a:rPr lang="tr-TR" dirty="0" smtClean="0"/>
              <a:t>c</a:t>
            </a:r>
            <a:r>
              <a:rPr lang="tr-TR" dirty="0" smtClean="0"/>
              <a:t>) Kılık-kıyafete ilişkin mevzuat hükümlerine </a:t>
            </a:r>
            <a:r>
              <a:rPr lang="tr-TR" dirty="0" smtClean="0"/>
              <a:t>uymamak,</a:t>
            </a:r>
          </a:p>
          <a:p>
            <a:endParaRPr lang="tr-TR" dirty="0" smtClean="0"/>
          </a:p>
          <a:p>
            <a:r>
              <a:rPr lang="tr-TR" dirty="0" smtClean="0"/>
              <a:t>ç</a:t>
            </a:r>
            <a:r>
              <a:rPr lang="tr-TR" dirty="0" smtClean="0"/>
              <a:t>) </a:t>
            </a:r>
            <a:r>
              <a:rPr lang="tr-TR" dirty="0" smtClean="0"/>
              <a:t>Tütün </a:t>
            </a:r>
            <a:r>
              <a:rPr lang="tr-TR" dirty="0" smtClean="0"/>
              <a:t>ve tütün mamullerini bulundurmak veya </a:t>
            </a:r>
            <a:r>
              <a:rPr lang="tr-TR" dirty="0" smtClean="0"/>
              <a:t>kullanmak,</a:t>
            </a:r>
          </a:p>
          <a:p>
            <a:endParaRPr lang="tr-TR" dirty="0" smtClean="0"/>
          </a:p>
          <a:p>
            <a:r>
              <a:rPr lang="tr-TR" dirty="0" smtClean="0"/>
              <a:t>d</a:t>
            </a:r>
            <a:r>
              <a:rPr lang="tr-TR" dirty="0" smtClean="0"/>
              <a:t>) Başkasına ait eşyayı izinsiz almak veya </a:t>
            </a:r>
            <a:r>
              <a:rPr lang="tr-TR" dirty="0" smtClean="0"/>
              <a:t>kullanmak,</a:t>
            </a:r>
          </a:p>
          <a:p>
            <a:endParaRPr lang="tr-TR" dirty="0" smtClean="0"/>
          </a:p>
          <a:p>
            <a:r>
              <a:rPr lang="tr-TR" dirty="0" smtClean="0"/>
              <a:t>e</a:t>
            </a:r>
            <a:r>
              <a:rPr lang="tr-TR" dirty="0" smtClean="0"/>
              <a:t>) Yalan söylemek</a:t>
            </a:r>
            <a:r>
              <a:rPr lang="tr-TR" dirty="0" smtClean="0"/>
              <a:t>,</a:t>
            </a:r>
          </a:p>
          <a:p>
            <a:endParaRPr lang="tr-TR" dirty="0" smtClean="0"/>
          </a:p>
          <a:p>
            <a:r>
              <a:rPr lang="tr-TR" dirty="0" smtClean="0"/>
              <a:t>f</a:t>
            </a:r>
            <a:r>
              <a:rPr lang="tr-TR" dirty="0" smtClean="0"/>
              <a:t>) </a:t>
            </a:r>
            <a:r>
              <a:rPr lang="tr-TR" dirty="0" smtClean="0"/>
              <a:t>Okula </a:t>
            </a:r>
            <a:r>
              <a:rPr lang="tr-TR" dirty="0" smtClean="0"/>
              <a:t>geldiği hâlde özürsüz eğitim ve öğretim faaliyetlerine, törenlere, sosyal etkinliklere ve okul pansiyonlarında etüde katılmamak, geç katılmak veya bunlardan erken ayrılmak,</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14422"/>
            <a:ext cx="8229600" cy="5000660"/>
          </a:xfrm>
        </p:spPr>
        <p:txBody>
          <a:bodyPr>
            <a:normAutofit fontScale="92500"/>
          </a:bodyPr>
          <a:lstStyle/>
          <a:p>
            <a:r>
              <a:rPr lang="tr-TR" dirty="0" smtClean="0"/>
              <a:t>g) </a:t>
            </a:r>
            <a:r>
              <a:rPr lang="tr-TR" dirty="0" smtClean="0"/>
              <a:t>Okul </a:t>
            </a:r>
            <a:r>
              <a:rPr lang="tr-TR" dirty="0" smtClean="0"/>
              <a:t>kütüphanesi, atölye, </a:t>
            </a:r>
            <a:r>
              <a:rPr lang="tr-TR" dirty="0" err="1" smtClean="0"/>
              <a:t>laboratuvar</a:t>
            </a:r>
            <a:r>
              <a:rPr lang="tr-TR" dirty="0" smtClean="0"/>
              <a:t>, pansiyon veya diğer bölümlerden aldığı kitap, araç-gereç ve malzemeyi, eksik vermek veya kötü </a:t>
            </a:r>
            <a:r>
              <a:rPr lang="tr-TR" dirty="0" smtClean="0"/>
              <a:t>kullanmak,</a:t>
            </a:r>
          </a:p>
          <a:p>
            <a:endParaRPr lang="tr-TR" dirty="0" smtClean="0"/>
          </a:p>
          <a:p>
            <a:r>
              <a:rPr lang="tr-TR" dirty="0" smtClean="0"/>
              <a:t>ğ</a:t>
            </a:r>
            <a:r>
              <a:rPr lang="tr-TR" dirty="0" smtClean="0"/>
              <a:t>) Kaba ve saygısız davranmak, </a:t>
            </a:r>
            <a:endParaRPr lang="tr-TR" dirty="0" smtClean="0"/>
          </a:p>
          <a:p>
            <a:endParaRPr lang="tr-TR" dirty="0" smtClean="0"/>
          </a:p>
          <a:p>
            <a:r>
              <a:rPr lang="tr-TR" dirty="0" smtClean="0"/>
              <a:t>h) Dersin </a:t>
            </a:r>
            <a:r>
              <a:rPr lang="tr-TR" dirty="0" smtClean="0"/>
              <a:t>ve ders dışı eğitim faaliyetlerinin akışını ve düzenini bozacak davranışlarda </a:t>
            </a:r>
            <a:r>
              <a:rPr lang="tr-TR" dirty="0" smtClean="0"/>
              <a:t>bulunmak,</a:t>
            </a:r>
          </a:p>
          <a:p>
            <a:endParaRPr lang="tr-TR" dirty="0" smtClean="0"/>
          </a:p>
          <a:p>
            <a:r>
              <a:rPr lang="tr-TR" dirty="0" smtClean="0"/>
              <a:t>ı</a:t>
            </a:r>
            <a:r>
              <a:rPr lang="tr-TR" dirty="0" smtClean="0"/>
              <a:t>) Kopya çekmek veya çekilmesine yardımcı olmak,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786478"/>
          </a:xfrm>
        </p:spPr>
        <p:txBody>
          <a:bodyPr>
            <a:normAutofit fontScale="92500" lnSpcReduction="20000"/>
          </a:bodyPr>
          <a:lstStyle/>
          <a:p>
            <a:r>
              <a:rPr lang="tr-TR" dirty="0" smtClean="0"/>
              <a:t>i) </a:t>
            </a:r>
            <a:r>
              <a:rPr lang="tr-TR" dirty="0" smtClean="0"/>
              <a:t>Yatılı </a:t>
            </a:r>
            <a:r>
              <a:rPr lang="tr-TR" dirty="0" smtClean="0"/>
              <a:t>okullarda pansiyona geç gelmek, </a:t>
            </a:r>
            <a:endParaRPr lang="tr-TR" dirty="0" smtClean="0"/>
          </a:p>
          <a:p>
            <a:endParaRPr lang="tr-TR" dirty="0" smtClean="0"/>
          </a:p>
          <a:p>
            <a:r>
              <a:rPr lang="tr-TR" dirty="0" smtClean="0"/>
              <a:t>j</a:t>
            </a:r>
            <a:r>
              <a:rPr lang="tr-TR" dirty="0" smtClean="0"/>
              <a:t>) </a:t>
            </a:r>
            <a:r>
              <a:rPr lang="tr-TR" dirty="0" smtClean="0"/>
              <a:t>Müstehcen </a:t>
            </a:r>
            <a:r>
              <a:rPr lang="tr-TR" dirty="0" smtClean="0"/>
              <a:t>veya yasaklanmış araç, gereç ve dokümanları okula ve okula bağlı yerlere sokmak veya yanında </a:t>
            </a:r>
            <a:r>
              <a:rPr lang="tr-TR" dirty="0" smtClean="0"/>
              <a:t>bulundurmak,</a:t>
            </a:r>
          </a:p>
          <a:p>
            <a:endParaRPr lang="tr-TR" dirty="0" smtClean="0"/>
          </a:p>
          <a:p>
            <a:r>
              <a:rPr lang="tr-TR" dirty="0" smtClean="0"/>
              <a:t>k</a:t>
            </a:r>
            <a:r>
              <a:rPr lang="tr-TR" dirty="0" smtClean="0"/>
              <a:t>) </a:t>
            </a:r>
            <a:r>
              <a:rPr lang="tr-TR" dirty="0" smtClean="0"/>
              <a:t>Kumar </a:t>
            </a:r>
            <a:r>
              <a:rPr lang="tr-TR" dirty="0" smtClean="0"/>
              <a:t>oynamaya yarayan araç-gereç ve doküman bulundurmak, </a:t>
            </a:r>
            <a:endParaRPr lang="tr-TR" dirty="0" smtClean="0"/>
          </a:p>
          <a:p>
            <a:endParaRPr lang="tr-TR" dirty="0" smtClean="0"/>
          </a:p>
          <a:p>
            <a:r>
              <a:rPr lang="tr-TR" dirty="0" smtClean="0"/>
              <a:t>l</a:t>
            </a:r>
            <a:r>
              <a:rPr lang="tr-TR" dirty="0" smtClean="0"/>
              <a:t>) Bilişim araçlarını amacı dışında kullanmak, </a:t>
            </a:r>
            <a:endParaRPr lang="tr-TR" dirty="0" smtClean="0"/>
          </a:p>
          <a:p>
            <a:endParaRPr lang="tr-TR" dirty="0" smtClean="0"/>
          </a:p>
          <a:p>
            <a:r>
              <a:rPr lang="tr-TR" dirty="0" smtClean="0"/>
              <a:t>m</a:t>
            </a:r>
            <a:r>
              <a:rPr lang="tr-TR" dirty="0" smtClean="0"/>
              <a:t>) Alınan sağlık ve güvenlik tedbirlerine </a:t>
            </a:r>
            <a:r>
              <a:rPr lang="tr-TR" dirty="0" smtClean="0"/>
              <a:t>uymamak,</a:t>
            </a:r>
          </a:p>
          <a:p>
            <a:endParaRPr lang="tr-TR" dirty="0" smtClean="0"/>
          </a:p>
          <a:p>
            <a:r>
              <a:rPr lang="tr-TR" dirty="0" smtClean="0"/>
              <a:t>n</a:t>
            </a:r>
            <a:r>
              <a:rPr lang="tr-TR" dirty="0" smtClean="0"/>
              <a:t>) </a:t>
            </a:r>
            <a:r>
              <a:rPr lang="tr-TR" dirty="0" smtClean="0"/>
              <a:t>Ders </a:t>
            </a:r>
            <a:r>
              <a:rPr lang="tr-TR" dirty="0" smtClean="0"/>
              <a:t>saatleri içinde öğretmenin bilgisi ve kontrolü dışında bilişim araçlarını açık tutarak dersin akışını bozmak.</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292935"/>
          </a:xfrm>
        </p:spPr>
        <p:txBody>
          <a:bodyPr>
            <a:normAutofit fontScale="85000" lnSpcReduction="20000"/>
          </a:bodyPr>
          <a:lstStyle/>
          <a:p>
            <a:r>
              <a:rPr lang="tr-TR" dirty="0" smtClean="0"/>
              <a:t>(2) </a:t>
            </a:r>
            <a:r>
              <a:rPr lang="tr-TR" dirty="0" smtClean="0"/>
              <a:t>Okuldan </a:t>
            </a:r>
            <a:r>
              <a:rPr lang="tr-TR" dirty="0" smtClean="0"/>
              <a:t>1-5 gün arasında </a:t>
            </a:r>
            <a:r>
              <a:rPr lang="tr-TR" b="1" dirty="0" smtClean="0"/>
              <a:t>kısa süreli uzaklaştırma cezasını gerektiren fiil ve </a:t>
            </a:r>
            <a:r>
              <a:rPr lang="tr-TR" b="1" dirty="0" smtClean="0"/>
              <a:t>davranışlar;</a:t>
            </a:r>
          </a:p>
          <a:p>
            <a:pPr>
              <a:buNone/>
            </a:pPr>
            <a:endParaRPr lang="tr-TR" dirty="0" smtClean="0"/>
          </a:p>
          <a:p>
            <a:r>
              <a:rPr lang="tr-TR" dirty="0" smtClean="0"/>
              <a:t>a</a:t>
            </a:r>
            <a:r>
              <a:rPr lang="tr-TR" dirty="0" smtClean="0"/>
              <a:t>) </a:t>
            </a:r>
            <a:r>
              <a:rPr lang="tr-TR" dirty="0" smtClean="0"/>
              <a:t>Kişilere</a:t>
            </a:r>
            <a:r>
              <a:rPr lang="tr-TR" dirty="0" smtClean="0"/>
              <a:t>, arkadaşlarına, okul yöneticilerine, öğretmenlerine ve diğer çalışanlarına karşı okul içinde ve dışında sözle, davranışla veya sosyal medya üzerinden hakaret etmek, hakareti paylaşmak, yaymak veya başkalarını bu davranışa </a:t>
            </a:r>
            <a:r>
              <a:rPr lang="tr-TR" dirty="0" smtClean="0"/>
              <a:t>kışkırtmak,</a:t>
            </a:r>
          </a:p>
          <a:p>
            <a:endParaRPr lang="tr-TR" dirty="0" smtClean="0"/>
          </a:p>
          <a:p>
            <a:r>
              <a:rPr lang="tr-TR" dirty="0" smtClean="0"/>
              <a:t>b</a:t>
            </a:r>
            <a:r>
              <a:rPr lang="tr-TR" dirty="0" smtClean="0"/>
              <a:t>) </a:t>
            </a:r>
            <a:r>
              <a:rPr lang="tr-TR" dirty="0" smtClean="0"/>
              <a:t>Pansiyonun </a:t>
            </a:r>
            <a:r>
              <a:rPr lang="tr-TR" dirty="0" smtClean="0"/>
              <a:t>düzenini bozmak, pansiyonu terk etmek, gece izinsiz dışarıda </a:t>
            </a:r>
            <a:r>
              <a:rPr lang="tr-TR" dirty="0" smtClean="0"/>
              <a:t>kalmak,</a:t>
            </a:r>
          </a:p>
          <a:p>
            <a:endParaRPr lang="tr-TR" dirty="0" smtClean="0"/>
          </a:p>
          <a:p>
            <a:r>
              <a:rPr lang="tr-TR" dirty="0" smtClean="0"/>
              <a:t>c</a:t>
            </a:r>
            <a:r>
              <a:rPr lang="tr-TR" dirty="0" smtClean="0"/>
              <a:t>) Kişileri veya grupları dil, ırk, cinsiyet, siyasi düşünce, felsefi ve dini inançlarına göre ayırmayı, kınamayı, kötülemeyi amaçlayan davranışlarda bulunmak veya ayrımcılığı körükleyici semboller </a:t>
            </a:r>
            <a:r>
              <a:rPr lang="tr-TR" dirty="0" smtClean="0"/>
              <a:t>taşımak,</a:t>
            </a:r>
          </a:p>
          <a:p>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078621"/>
          </a:xfrm>
        </p:spPr>
        <p:txBody>
          <a:bodyPr>
            <a:normAutofit lnSpcReduction="10000"/>
          </a:bodyPr>
          <a:lstStyle/>
          <a:p>
            <a:r>
              <a:rPr lang="tr-TR" dirty="0" smtClean="0"/>
              <a:t>ç) İzinsiz gösteri, etkinlik ve toplantı düzenlemek, bu tür gösteri, etkinlik ve toplantılara katılmak, </a:t>
            </a:r>
          </a:p>
          <a:p>
            <a:endParaRPr lang="tr-TR" dirty="0" smtClean="0"/>
          </a:p>
          <a:p>
            <a:r>
              <a:rPr lang="tr-TR" dirty="0" smtClean="0"/>
              <a:t>d) Her türlü ortamda kumar oynamak veya oynatmak, </a:t>
            </a:r>
          </a:p>
          <a:p>
            <a:endParaRPr lang="tr-TR" dirty="0" smtClean="0"/>
          </a:p>
          <a:p>
            <a:r>
              <a:rPr lang="tr-TR" dirty="0" smtClean="0"/>
              <a:t>e) Okul kurallarının uygulanmasını ve öğrencilere verilen görevlerin yapılmasını engellemek,</a:t>
            </a:r>
          </a:p>
          <a:p>
            <a:endParaRPr lang="tr-TR" dirty="0" smtClean="0"/>
          </a:p>
          <a:p>
            <a:r>
              <a:rPr lang="tr-TR" dirty="0" smtClean="0"/>
              <a:t>f) Başkalarına hakaret etmek,</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435811"/>
          </a:xfrm>
        </p:spPr>
        <p:txBody>
          <a:bodyPr>
            <a:normAutofit fontScale="92500" lnSpcReduction="10000"/>
          </a:bodyPr>
          <a:lstStyle/>
          <a:p>
            <a:r>
              <a:rPr lang="tr-TR" dirty="0" smtClean="0"/>
              <a:t>g) </a:t>
            </a:r>
            <a:r>
              <a:rPr lang="tr-TR" dirty="0" smtClean="0"/>
              <a:t>Müstehcen </a:t>
            </a:r>
            <a:r>
              <a:rPr lang="tr-TR" dirty="0" smtClean="0"/>
              <a:t>veya yasaklanmış araç, gereç, doküman ve benzerlerini dağıtmak, duvarlara ve diğer yerlere asmak, yapıştırmak, yazmak; bu amaçlar için okul araç-gerecini ve eklentilerini kullanmak, </a:t>
            </a:r>
            <a:endParaRPr lang="tr-TR" dirty="0" smtClean="0"/>
          </a:p>
          <a:p>
            <a:endParaRPr lang="tr-TR" dirty="0" smtClean="0"/>
          </a:p>
          <a:p>
            <a:r>
              <a:rPr lang="tr-TR" dirty="0" smtClean="0"/>
              <a:t>ğ</a:t>
            </a:r>
            <a:r>
              <a:rPr lang="tr-TR" dirty="0" smtClean="0"/>
              <a:t>) </a:t>
            </a:r>
            <a:r>
              <a:rPr lang="tr-TR" dirty="0" smtClean="0"/>
              <a:t>Bilişim </a:t>
            </a:r>
            <a:r>
              <a:rPr lang="tr-TR" dirty="0" smtClean="0"/>
              <a:t>araçları veya sosyal medya yoluyla eğitim ve öğretim faaliyetlerine ve kişilere zarar </a:t>
            </a:r>
            <a:r>
              <a:rPr lang="tr-TR" dirty="0" smtClean="0"/>
              <a:t>vermek,</a:t>
            </a:r>
          </a:p>
          <a:p>
            <a:endParaRPr lang="tr-TR" dirty="0" smtClean="0"/>
          </a:p>
          <a:p>
            <a:r>
              <a:rPr lang="tr-TR" dirty="0" smtClean="0"/>
              <a:t>h)Okula </a:t>
            </a:r>
            <a:r>
              <a:rPr lang="tr-TR" dirty="0" smtClean="0"/>
              <a:t>geldiği hâlde özürsüz eğitim ve öğretim faaliyetlerine, törenlere ve diğer sosyal etkinliklere katılmamayı, geç katılmayı veya erken ayrılmayı alışkanlık haline </a:t>
            </a:r>
            <a:r>
              <a:rPr lang="tr-TR" dirty="0" smtClean="0"/>
              <a:t>getirmek,</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1157</TotalTime>
  <Words>1749</Words>
  <Application>Microsoft Office PowerPoint</Application>
  <PresentationFormat>Ekran Gösterisi (4:3)</PresentationFormat>
  <Paragraphs>200</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Kalabalık</vt:lpstr>
      <vt:lpstr>MEB ORTAÖĞRETİM KURUMLARI YÖNETMELİĞİ DİSİPLİN CEZALARI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Company>G.K2411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ORTAÖĞRETİM KURUMLARI DİSİPLİN YÖNETMELİĞİ  </dc:title>
  <dc:creator>osman çelik</dc:creator>
  <cp:lastModifiedBy>osman çelik</cp:lastModifiedBy>
  <cp:revision>3</cp:revision>
  <dcterms:created xsi:type="dcterms:W3CDTF">2020-10-03T16:34:43Z</dcterms:created>
  <dcterms:modified xsi:type="dcterms:W3CDTF">2020-10-04T11:52:43Z</dcterms:modified>
</cp:coreProperties>
</file>