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5798EF2-D863-4C2D-B882-F400E3382FA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A413E5C-B74A-4947-A22B-B2DB0CC177CC}" type="datetimeFigureOut">
              <a:rPr lang="tr-TR" smtClean="0"/>
              <a:t>15.10.2020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5798EF2-D863-4C2D-B882-F400E3382FA8}"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413E5C-B74A-4947-A22B-B2DB0CC177CC}" type="datetimeFigureOut">
              <a:rPr lang="tr-TR" smtClean="0"/>
              <a:t>15.10.2020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798EF2-D863-4C2D-B882-F400E3382FA8}"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1071546"/>
            <a:ext cx="7851648" cy="1828800"/>
          </a:xfrm>
        </p:spPr>
        <p:txBody>
          <a:bodyPr>
            <a:normAutofit fontScale="90000"/>
          </a:bodyPr>
          <a:lstStyle/>
          <a:p>
            <a:pPr algn="ctr"/>
            <a:r>
              <a:rPr lang="tr-TR" dirty="0" smtClean="0"/>
              <a:t>MEB ORTAÖĞRETİM KURUMLARI YÖNETMELİĞİ</a:t>
            </a:r>
            <a:r>
              <a:rPr lang="tr-TR" smtClean="0"/>
              <a:t/>
            </a:r>
            <a:br>
              <a:rPr lang="tr-TR" smtClean="0"/>
            </a:br>
            <a:r>
              <a:rPr lang="tr-TR" smtClean="0"/>
              <a:t>-DEVAM DEVAMSIZLIK-</a:t>
            </a:r>
            <a:endParaRPr lang="tr-TR" dirty="0"/>
          </a:p>
        </p:txBody>
      </p:sp>
      <p:sp>
        <p:nvSpPr>
          <p:cNvPr id="3" name="2 Alt Başlık"/>
          <p:cNvSpPr>
            <a:spLocks noGrp="1"/>
          </p:cNvSpPr>
          <p:nvPr>
            <p:ph type="subTitle" idx="1"/>
          </p:nvPr>
        </p:nvSpPr>
        <p:spPr>
          <a:xfrm>
            <a:off x="642910" y="3643314"/>
            <a:ext cx="7854696" cy="2395542"/>
          </a:xfrm>
        </p:spPr>
        <p:txBody>
          <a:bodyPr>
            <a:normAutofit fontScale="25000" lnSpcReduction="20000"/>
          </a:bodyPr>
          <a:lstStyle/>
          <a:p>
            <a:pPr marR="64008" lvl="0" algn="ctr">
              <a:lnSpc>
                <a:spcPct val="120000"/>
              </a:lnSpc>
              <a:spcBef>
                <a:spcPts val="400"/>
              </a:spcBef>
              <a:buClr>
                <a:srgbClr val="2DA2BF"/>
              </a:buClr>
              <a:buSzPct val="68000"/>
            </a:pPr>
            <a:r>
              <a:rPr lang="tr-TR" sz="12800" b="1" u="sng" dirty="0" smtClean="0">
                <a:solidFill>
                  <a:srgbClr val="464646"/>
                </a:solidFill>
                <a:cs typeface="Times New Roman" pitchFamily="18" charset="0"/>
              </a:rPr>
              <a:t>HAZIRLAYAN</a:t>
            </a:r>
          </a:p>
          <a:p>
            <a:pPr marR="64008" lvl="0" algn="ctr">
              <a:lnSpc>
                <a:spcPct val="120000"/>
              </a:lnSpc>
              <a:spcBef>
                <a:spcPts val="400"/>
              </a:spcBef>
              <a:buClr>
                <a:srgbClr val="2DA2BF"/>
              </a:buClr>
              <a:buSzPct val="68000"/>
            </a:pPr>
            <a:r>
              <a:rPr lang="tr-TR" sz="12800" b="1" dirty="0" smtClean="0">
                <a:solidFill>
                  <a:srgbClr val="464646"/>
                </a:solidFill>
                <a:cs typeface="Times New Roman" pitchFamily="18" charset="0"/>
              </a:rPr>
              <a:t>BAHAR ÇELİK</a:t>
            </a:r>
          </a:p>
          <a:p>
            <a:pPr marR="64008" lvl="0" algn="ctr">
              <a:lnSpc>
                <a:spcPct val="120000"/>
              </a:lnSpc>
              <a:spcBef>
                <a:spcPts val="400"/>
              </a:spcBef>
              <a:buClr>
                <a:srgbClr val="2DA2BF"/>
              </a:buClr>
              <a:buSzPct val="68000"/>
            </a:pPr>
            <a:r>
              <a:rPr lang="tr-TR" sz="12800" b="1" dirty="0" smtClean="0">
                <a:solidFill>
                  <a:srgbClr val="464646"/>
                </a:solidFill>
                <a:cs typeface="Times New Roman" pitchFamily="18" charset="0"/>
              </a:rPr>
              <a:t>Psikolojik Danışman</a:t>
            </a:r>
          </a:p>
          <a:p>
            <a:pPr marR="64008" lvl="0" algn="ctr">
              <a:spcBef>
                <a:spcPts val="400"/>
              </a:spcBef>
              <a:buClr>
                <a:srgbClr val="2DA2BF"/>
              </a:buClr>
              <a:buSzPct val="68000"/>
            </a:pPr>
            <a:endParaRPr lang="tr-TR" sz="12800" dirty="0" smtClean="0">
              <a:solidFill>
                <a:srgbClr val="464646"/>
              </a:solidFill>
              <a:cs typeface="Times New Roman" pitchFamily="18" charset="0"/>
            </a:endParaRPr>
          </a:p>
          <a:p>
            <a:pPr marR="64008" lvl="0" algn="ctr">
              <a:spcBef>
                <a:spcPts val="400"/>
              </a:spcBef>
              <a:buClr>
                <a:srgbClr val="2DA2BF"/>
              </a:buClr>
              <a:buSzPct val="68000"/>
            </a:pPr>
            <a:endParaRPr lang="tr-TR" sz="12800" dirty="0" smtClean="0">
              <a:solidFill>
                <a:srgbClr val="464646"/>
              </a:solidFill>
              <a:cs typeface="Times New Roman" pitchFamily="18" charset="0"/>
            </a:endParaRPr>
          </a:p>
          <a:p>
            <a:pPr marR="64008" lvl="0" algn="ctr">
              <a:spcBef>
                <a:spcPts val="400"/>
              </a:spcBef>
              <a:buClr>
                <a:srgbClr val="2DA2BF"/>
              </a:buClr>
              <a:buSzPct val="68000"/>
            </a:pPr>
            <a:endParaRPr lang="tr-TR" sz="4800" dirty="0" smtClean="0">
              <a:solidFill>
                <a:srgbClr val="464646"/>
              </a:solidFill>
              <a:cs typeface="Times New Roman" pitchFamily="18" charset="0"/>
            </a:endParaRPr>
          </a:p>
          <a:p>
            <a:pPr marR="64008" lvl="0" algn="ctr">
              <a:spcBef>
                <a:spcPts val="400"/>
              </a:spcBef>
              <a:buClr>
                <a:srgbClr val="2DA2BF"/>
              </a:buClr>
              <a:buSzPct val="68000"/>
            </a:pPr>
            <a:r>
              <a:rPr lang="tr-TR" sz="4800" dirty="0" smtClean="0"/>
              <a:t>MİLLÎ EĞİTİM BAKANLIĞI ORTAÖĞRETİM KURUMLARI YÖNETMELİĞİ esas alınarak bu sunum hazırlanmıştır.</a:t>
            </a:r>
            <a:endParaRPr lang="tr-TR" sz="4800" dirty="0" smtClean="0">
              <a:solidFill>
                <a:srgbClr val="464646"/>
              </a:solidFill>
              <a:cs typeface="Times New Roman" pitchFamily="18" charset="0"/>
            </a:endParaRP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fontScale="85000" lnSpcReduction="20000"/>
          </a:bodyPr>
          <a:lstStyle/>
          <a:p>
            <a:r>
              <a:rPr lang="tr-TR" b="1" dirty="0" smtClean="0">
                <a:latin typeface="+mj-lt"/>
                <a:cs typeface="Times New Roman" pitchFamily="18" charset="0"/>
              </a:rPr>
              <a:t>Devam-devamsızlık ve ilişik kesme</a:t>
            </a:r>
          </a:p>
          <a:p>
            <a:pPr>
              <a:buNone/>
            </a:pPr>
            <a:endParaRPr lang="tr-TR" b="1" dirty="0" smtClean="0">
              <a:latin typeface="+mj-lt"/>
              <a:cs typeface="Times New Roman" pitchFamily="18" charset="0"/>
            </a:endParaRPr>
          </a:p>
          <a:p>
            <a:pPr>
              <a:buNone/>
            </a:pPr>
            <a:r>
              <a:rPr lang="tr-TR" b="1" dirty="0" smtClean="0">
                <a:latin typeface="+mj-lt"/>
                <a:cs typeface="Times New Roman" pitchFamily="18" charset="0"/>
              </a:rPr>
              <a:t>    </a:t>
            </a:r>
            <a:r>
              <a:rPr lang="tr-TR" dirty="0" smtClean="0">
                <a:latin typeface="+mj-lt"/>
                <a:cs typeface="Times New Roman" pitchFamily="18" charset="0"/>
              </a:rPr>
              <a:t>(1) Okula devam zorunludur. Veliler, öğrencilerinin okula devamını</a:t>
            </a:r>
            <a:br>
              <a:rPr lang="tr-TR" dirty="0" smtClean="0">
                <a:latin typeface="+mj-lt"/>
                <a:cs typeface="Times New Roman" pitchFamily="18" charset="0"/>
              </a:rPr>
            </a:br>
            <a:r>
              <a:rPr lang="tr-TR" dirty="0" smtClean="0">
                <a:latin typeface="+mj-lt"/>
                <a:cs typeface="Times New Roman" pitchFamily="18" charset="0"/>
              </a:rPr>
              <a:t>sağlamakla yükümlüdürler. Millî Eğitim Temel Kanununun 26 </a:t>
            </a:r>
            <a:r>
              <a:rPr lang="tr-TR" dirty="0" err="1" smtClean="0">
                <a:latin typeface="+mj-lt"/>
                <a:cs typeface="Times New Roman" pitchFamily="18" charset="0"/>
              </a:rPr>
              <a:t>ncı</a:t>
            </a:r>
            <a:r>
              <a:rPr lang="tr-TR" dirty="0" smtClean="0">
                <a:latin typeface="+mj-lt"/>
                <a:cs typeface="Times New Roman" pitchFamily="18" charset="0"/>
              </a:rPr>
              <a:t> maddesi gereğince okul yöneticileri, millî eğitim müdürleri ve mahalli mülkî idare amirleri öğrencilerin okula kayıt ve devamıyla ilgili gerekli tedbirleri alırlar.</a:t>
            </a:r>
          </a:p>
          <a:p>
            <a:pPr>
              <a:buNone/>
            </a:pPr>
            <a:r>
              <a:rPr lang="tr-TR" dirty="0" smtClean="0">
                <a:latin typeface="+mj-lt"/>
                <a:cs typeface="Times New Roman" pitchFamily="18" charset="0"/>
              </a:rPr>
              <a:t/>
            </a:r>
            <a:br>
              <a:rPr lang="tr-TR" dirty="0" smtClean="0">
                <a:latin typeface="+mj-lt"/>
                <a:cs typeface="Times New Roman" pitchFamily="18" charset="0"/>
              </a:rPr>
            </a:br>
            <a:r>
              <a:rPr lang="tr-TR" dirty="0" smtClean="0">
                <a:latin typeface="+mj-lt"/>
                <a:cs typeface="Times New Roman" pitchFamily="18" charset="0"/>
              </a:rPr>
              <a:t>(2) Uygulamayla ilgili olarak;</a:t>
            </a:r>
            <a:br>
              <a:rPr lang="tr-TR" dirty="0" smtClean="0">
                <a:latin typeface="+mj-lt"/>
                <a:cs typeface="Times New Roman" pitchFamily="18" charset="0"/>
              </a:rPr>
            </a:br>
            <a:r>
              <a:rPr lang="tr-TR" dirty="0" smtClean="0">
                <a:latin typeface="+mj-lt"/>
                <a:cs typeface="Times New Roman" pitchFamily="18" charset="0"/>
              </a:rPr>
              <a:t>a) Devamsızlık yapan öğrenciler, ders öğretmeni tarafından yoklama fişine, ilgili müdür yardımcısı tarafından da e-Okul/e-</a:t>
            </a:r>
            <a:r>
              <a:rPr lang="tr-TR" dirty="0" err="1" smtClean="0">
                <a:latin typeface="+mj-lt"/>
                <a:cs typeface="Times New Roman" pitchFamily="18" charset="0"/>
              </a:rPr>
              <a:t>Mesem</a:t>
            </a:r>
            <a:r>
              <a:rPr lang="tr-TR" dirty="0" smtClean="0">
                <a:latin typeface="+mj-lt"/>
                <a:cs typeface="Times New Roman" pitchFamily="18" charset="0"/>
              </a:rPr>
              <a:t> sistemine işlenir.</a:t>
            </a:r>
          </a:p>
          <a:p>
            <a:pPr>
              <a:buNone/>
            </a:pPr>
            <a:r>
              <a:rPr lang="tr-TR" dirty="0" smtClean="0">
                <a:latin typeface="+mj-lt"/>
                <a:cs typeface="Times New Roman" pitchFamily="18" charset="0"/>
              </a:rPr>
              <a:t/>
            </a:r>
            <a:br>
              <a:rPr lang="tr-TR" dirty="0" smtClean="0">
                <a:latin typeface="+mj-lt"/>
                <a:cs typeface="Times New Roman" pitchFamily="18" charset="0"/>
              </a:rPr>
            </a:br>
            <a:r>
              <a:rPr lang="tr-TR" dirty="0" smtClean="0">
                <a:latin typeface="+mj-lt"/>
                <a:cs typeface="Times New Roman" pitchFamily="18" charset="0"/>
              </a:rPr>
              <a:t>b)</a:t>
            </a:r>
            <a:r>
              <a:rPr lang="tr-TR" b="1" dirty="0" smtClean="0">
                <a:latin typeface="+mj-lt"/>
                <a:cs typeface="Times New Roman" pitchFamily="18" charset="0"/>
              </a:rPr>
              <a:t> </a:t>
            </a:r>
            <a:r>
              <a:rPr lang="tr-TR" dirty="0" smtClean="0">
                <a:latin typeface="+mj-lt"/>
                <a:cs typeface="Times New Roman" pitchFamily="18" charset="0"/>
              </a:rPr>
              <a:t>Günlük toplam ders saatinin 2/3 ü ve daha fazlasına</a:t>
            </a:r>
            <a:br>
              <a:rPr lang="tr-TR" dirty="0" smtClean="0">
                <a:latin typeface="+mj-lt"/>
                <a:cs typeface="Times New Roman" pitchFamily="18" charset="0"/>
              </a:rPr>
            </a:br>
            <a:r>
              <a:rPr lang="tr-TR" dirty="0" smtClean="0">
                <a:latin typeface="+mj-lt"/>
                <a:cs typeface="Times New Roman" pitchFamily="18" charset="0"/>
              </a:rPr>
              <a:t>gelmeyenlerin devamsızlığı bir gün, diğer devamsızlıklar ise yarım gün sayılır. </a:t>
            </a:r>
            <a:br>
              <a:rPr lang="tr-TR" dirty="0" smtClean="0">
                <a:latin typeface="+mj-lt"/>
                <a:cs typeface="Times New Roman" pitchFamily="18" charset="0"/>
              </a:rPr>
            </a:br>
            <a:endParaRPr lang="tr-TR" dirty="0">
              <a:latin typeface="+mj-lt"/>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85000" lnSpcReduction="20000"/>
          </a:bodyPr>
          <a:lstStyle/>
          <a:p>
            <a:r>
              <a:rPr lang="tr-TR" dirty="0" smtClean="0">
                <a:latin typeface="+mj-lt"/>
              </a:rPr>
              <a:t>(3) </a:t>
            </a:r>
            <a:r>
              <a:rPr lang="tr-TR" b="1" dirty="0" smtClean="0">
                <a:latin typeface="+mj-lt"/>
              </a:rPr>
              <a:t> </a:t>
            </a:r>
            <a:r>
              <a:rPr lang="tr-TR" dirty="0" smtClean="0">
                <a:latin typeface="+mj-lt"/>
              </a:rPr>
              <a:t>Yurt içinde ve yurtdışında, bilim, tiyatro, spor, müzik, folklor, beceri yarışması ve benzeri eğitici-kültürel faaliyetlere ve bunların hazırlık çalışmalarına katılmasına Bakanlık, mahallî mülki amirleri ve/veya millî eğitim müdürlüklerince izin verilen öğrenciler ile Gençlik ve Spor Bakanlığınca belirlenen faaliyetin hazırlık dönemi ve organizasyon sürecine katılan öğrenciler, okula devam edemedikleri sürece faaliyet izinli sayılırlar ve bu süre devamsızlık süresine dâhil edilmez. </a:t>
            </a:r>
          </a:p>
          <a:p>
            <a:endParaRPr lang="tr-TR" dirty="0" smtClean="0">
              <a:latin typeface="+mj-lt"/>
            </a:endParaRPr>
          </a:p>
          <a:p>
            <a:r>
              <a:rPr lang="tr-TR" dirty="0" smtClean="0">
                <a:latin typeface="+mj-lt"/>
              </a:rPr>
              <a:t>Ancak faaliyet için verilen izinlerin toplamı bir eğitim ve öğretim yılının yarısından fazla olamaz. Yurt içindeki faaliyetlere katılan öğrencilere millî eğitim müdürlüklerince, yurtdışındaki faaliyetlere katılan öğrencilere ise Bakanlık ve/veya mahalli mülki idare amirlerince izin verilir. Bu öğrencilerin başarı durumlarının belirlenebilmesi için iki dönem puanı almış olmaları gerekir. Okul içinde veya il içinde yukarıda belirtilen izinlerin dışında okul  müdürü veya görevlendirmesi hâlinde nöbetçi müdür yardımcısı tarafından verilen faaliyet izinleri devamsızlıktan sayılmaz. </a:t>
            </a:r>
            <a:br>
              <a:rPr lang="tr-TR" dirty="0" smtClean="0">
                <a:latin typeface="+mj-lt"/>
              </a:rPr>
            </a:br>
            <a:endParaRPr lang="tr-TR"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fontScale="92500" lnSpcReduction="10000"/>
          </a:bodyPr>
          <a:lstStyle/>
          <a:p>
            <a:r>
              <a:rPr lang="tr-TR" dirty="0" smtClean="0">
                <a:latin typeface="+mj-lt"/>
              </a:rPr>
              <a:t>(4) Devamsızlık yapan öğrencinin durumu posta, eposta veya diğer iletişim araçlarıyla velisine bildirilir, varsa özür belgesini okul yönetimine teslim etmesi velisinden istenir.</a:t>
            </a:r>
          </a:p>
          <a:p>
            <a:endParaRPr lang="tr-TR" dirty="0" smtClean="0">
              <a:latin typeface="+mj-lt"/>
            </a:endParaRPr>
          </a:p>
          <a:p>
            <a:r>
              <a:rPr lang="tr-TR" dirty="0" smtClean="0">
                <a:latin typeface="+mj-lt"/>
              </a:rPr>
              <a:t>Devamsızlığın 5 inci, 15 inci ve 25 inci günlerinde, kontrol</a:t>
            </a:r>
            <a:br>
              <a:rPr lang="tr-TR" dirty="0" smtClean="0">
                <a:latin typeface="+mj-lt"/>
              </a:rPr>
            </a:br>
            <a:r>
              <a:rPr lang="tr-TR" dirty="0" smtClean="0">
                <a:latin typeface="+mj-lt"/>
              </a:rPr>
              <a:t>kayıtlı sürekli tedaviyi ya da organ naklini gerektiren hastalığı bulunanlar, tam zamanlı kaynaştırma/bütünleştirme yoluyla eğitimlerine devam eden özel eğitim ihtiyacı olan öğrenciler ve özel eğitim meslek liselerine kayıtlı olan öğrenciler,</a:t>
            </a:r>
            <a:br>
              <a:rPr lang="tr-TR" dirty="0" smtClean="0">
                <a:latin typeface="+mj-lt"/>
              </a:rPr>
            </a:br>
            <a:r>
              <a:rPr lang="tr-TR" dirty="0" smtClean="0">
                <a:latin typeface="+mj-lt"/>
              </a:rPr>
              <a:t>sosyal hizmet, emniyet ve asayiş birimlerinin resmî raporları doğrultusunda koruma ve bakım altına alınanlar ile tutuklu öğrenciler için ise ayrıca devamsızlığın 40 </a:t>
            </a:r>
            <a:r>
              <a:rPr lang="tr-TR" dirty="0" err="1" smtClean="0">
                <a:latin typeface="+mj-lt"/>
              </a:rPr>
              <a:t>ıncı</a:t>
            </a:r>
            <a:r>
              <a:rPr lang="tr-TR" dirty="0" smtClean="0">
                <a:latin typeface="+mj-lt"/>
              </a:rPr>
              <a:t> ve 55 inci günlerinde de tebligat yapılır ve öğrencinin okula devamının sağlanması istenir.</a:t>
            </a:r>
            <a:br>
              <a:rPr lang="tr-TR" dirty="0" smtClean="0">
                <a:latin typeface="+mj-lt"/>
              </a:rPr>
            </a:br>
            <a:endParaRPr lang="tr-TR"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85000" lnSpcReduction="10000"/>
          </a:bodyPr>
          <a:lstStyle/>
          <a:p>
            <a:r>
              <a:rPr lang="tr-TR" dirty="0" smtClean="0">
                <a:latin typeface="+mj-lt"/>
              </a:rPr>
              <a:t>(5) Devamsızlık süresi özürsüz 10 günü, toplamda 30</a:t>
            </a:r>
            <a:br>
              <a:rPr lang="tr-TR" dirty="0" smtClean="0">
                <a:latin typeface="+mj-lt"/>
              </a:rPr>
            </a:br>
            <a:r>
              <a:rPr lang="tr-TR" dirty="0" smtClean="0">
                <a:latin typeface="+mj-lt"/>
              </a:rPr>
              <a:t>günü aşan öğrenciler, ders puanları ne olursa olsun başarısız sayılır ve durumları yazılı olarak velilerine bildirilir.</a:t>
            </a:r>
          </a:p>
          <a:p>
            <a:pPr>
              <a:buNone/>
            </a:pPr>
            <a:endParaRPr lang="tr-TR" dirty="0" smtClean="0">
              <a:latin typeface="+mj-lt"/>
            </a:endParaRPr>
          </a:p>
          <a:p>
            <a:r>
              <a:rPr lang="tr-TR" dirty="0" smtClean="0">
                <a:latin typeface="+mj-lt"/>
              </a:rPr>
              <a:t> Ancak üniversite hastaneleri, eğitim ve araştırma hastaneleri veya tam teşekküllü hastanelerde kontrol kayıtlı sürekli tedaviyi ya da organ naklini gerektiren hastalığı bulunanlar, sosyal hizmet, emniyet ve asayiş birimlerinin resmî raporları doğrultusunda koruma ve bakım altına alınanlar ile tutuklu öğrencilerin özürsüz devamsızlık süresi 10 günü geçmemek kaydıyla toplam devamsızlık süresi 60, tam zamanlı kaynaştırma/bütünleştirme yoluyla eğitimlerine devam eden özel eğitim ihtiyacı olan öğrenciler ve özel eğitim meslek liselerine kayıtlı olan öğrencilerin özürsüz devamsızlık süresi 20 günü geçmemek kaydıyla toplam devamsızlık süresi 70 gün olarak</a:t>
            </a:r>
            <a:br>
              <a:rPr lang="tr-TR" dirty="0" smtClean="0">
                <a:latin typeface="+mj-lt"/>
              </a:rPr>
            </a:br>
            <a:r>
              <a:rPr lang="tr-TR" dirty="0" smtClean="0">
                <a:latin typeface="+mj-lt"/>
              </a:rPr>
              <a:t>uygulanır. </a:t>
            </a:r>
            <a:br>
              <a:rPr lang="tr-TR" dirty="0" smtClean="0">
                <a:latin typeface="+mj-lt"/>
              </a:rPr>
            </a:br>
            <a:endParaRPr lang="tr-T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5000660"/>
          </a:xfrm>
        </p:spPr>
        <p:txBody>
          <a:bodyPr>
            <a:normAutofit fontScale="62500" lnSpcReduction="20000"/>
          </a:bodyPr>
          <a:lstStyle/>
          <a:p>
            <a:r>
              <a:rPr lang="tr-TR" dirty="0" smtClean="0">
                <a:latin typeface="+mj-lt"/>
              </a:rPr>
              <a:t>Tam zamanlı kaynaştırma/bütünleştirme yoluyla eğitimlerine devam eden özel</a:t>
            </a:r>
            <a:br>
              <a:rPr lang="tr-TR" dirty="0" smtClean="0">
                <a:latin typeface="+mj-lt"/>
              </a:rPr>
            </a:br>
            <a:r>
              <a:rPr lang="tr-TR" dirty="0" smtClean="0">
                <a:latin typeface="+mj-lt"/>
              </a:rPr>
              <a:t>eğitim ihtiyacı olan öğrenciler ve özel eğitim meslek liselerine kayıtlı olan öğrenciler hariç</a:t>
            </a:r>
            <a:br>
              <a:rPr lang="tr-TR" dirty="0" smtClean="0">
                <a:latin typeface="+mj-lt"/>
              </a:rPr>
            </a:br>
            <a:r>
              <a:rPr lang="tr-TR" dirty="0" smtClean="0">
                <a:latin typeface="+mj-lt"/>
              </a:rPr>
              <a:t>olmak üzere devamsızlık nedeniyle başarısız sayılan ve öğrenim hakkı bulunan öğrenciler</a:t>
            </a:r>
            <a:br>
              <a:rPr lang="tr-TR" dirty="0" smtClean="0">
                <a:latin typeface="+mj-lt"/>
              </a:rPr>
            </a:br>
            <a:r>
              <a:rPr lang="tr-TR" dirty="0" smtClean="0">
                <a:latin typeface="+mj-lt"/>
              </a:rPr>
              <a:t>derslere devam edemez ve bir sonraki eğitim ve öğretim yılında okula devam ettirilir. Öğrenim</a:t>
            </a:r>
            <a:br>
              <a:rPr lang="tr-TR" dirty="0" smtClean="0">
                <a:latin typeface="+mj-lt"/>
              </a:rPr>
            </a:br>
            <a:r>
              <a:rPr lang="tr-TR" dirty="0" smtClean="0">
                <a:latin typeface="+mj-lt"/>
              </a:rPr>
              <a:t>hakkı bulunmayanlar ise Açık Öğretim Lisesi, Mesleki Açık Öğretim Lisesi, Açık Öğretim</a:t>
            </a:r>
            <a:br>
              <a:rPr lang="tr-TR" dirty="0" smtClean="0">
                <a:latin typeface="+mj-lt"/>
              </a:rPr>
            </a:br>
            <a:r>
              <a:rPr lang="tr-TR" dirty="0" smtClean="0">
                <a:latin typeface="+mj-lt"/>
              </a:rPr>
              <a:t>İmam Hatip Lisesi veya mesleki eğitim merkezine yönlendirilerek kayıtları yapılır. Mesleki</a:t>
            </a:r>
            <a:br>
              <a:rPr lang="tr-TR" dirty="0" smtClean="0">
                <a:latin typeface="+mj-lt"/>
              </a:rPr>
            </a:br>
            <a:r>
              <a:rPr lang="tr-TR" dirty="0" smtClean="0">
                <a:latin typeface="+mj-lt"/>
              </a:rPr>
              <a:t>eğitim merkezi öğrencilerinin teorik derslere özürlü ve özürsüz devamsızlık süresi ders yılı</a:t>
            </a:r>
            <a:br>
              <a:rPr lang="tr-TR" dirty="0" smtClean="0">
                <a:latin typeface="+mj-lt"/>
              </a:rPr>
            </a:br>
            <a:r>
              <a:rPr lang="tr-TR" dirty="0" smtClean="0">
                <a:latin typeface="+mj-lt"/>
              </a:rPr>
              <a:t>içinde devam etmesi gereken sürenin altıda birinden, işletmede mesleki eğitimde ise 3308 sayılı Kanun hükümlerine göre kullanabileceği ücretli ve ücretsiz izin toplamından fazla olamaz. Bu fıkra kapsamında toplam devamsızlık süresinin 60 güne çıkabildiği durumlarda teorik derslere devamsızlık süresi teorik ders süresinin üçte birini geçemez. </a:t>
            </a:r>
          </a:p>
          <a:p>
            <a:endParaRPr lang="tr-TR" dirty="0" smtClean="0">
              <a:latin typeface="+mj-lt"/>
            </a:endParaRPr>
          </a:p>
          <a:p>
            <a:pPr>
              <a:buNone/>
            </a:pPr>
            <a:r>
              <a:rPr lang="tr-TR" dirty="0" smtClean="0">
                <a:latin typeface="+mj-lt"/>
              </a:rPr>
              <a:t>      Devamsızlık süresini aşan öğrencilerin sözleşmeleri fesih edilerek sigorta çıkışları yapılır ve durumları yazılı olarak yasal temsilcisine ve işletmeye, 18 yaşından büyükler için kendisine de bildirilir. </a:t>
            </a:r>
          </a:p>
          <a:p>
            <a:pPr>
              <a:buNone/>
            </a:pPr>
            <a:endParaRPr lang="tr-TR" dirty="0" smtClean="0">
              <a:latin typeface="+mj-lt"/>
            </a:endParaRPr>
          </a:p>
          <a:p>
            <a:pPr>
              <a:buNone/>
            </a:pPr>
            <a:r>
              <a:rPr lang="tr-TR" dirty="0" smtClean="0">
                <a:latin typeface="+mj-lt"/>
              </a:rPr>
              <a:t>      Devamsızlık nedeniyle başarısız sayılan ve öğrenim hakkı bulunan öğrenciler derslere devam edemez ve bir sonraki eğitim ve öğretim yılının başından itibaren bir işletme ile sözleşme imzalamak şartıyla okula devam ettirilir. </a:t>
            </a:r>
          </a:p>
          <a:p>
            <a:pPr>
              <a:buNone/>
            </a:pPr>
            <a:r>
              <a:rPr lang="tr-TR" dirty="0" smtClean="0">
                <a:latin typeface="+mj-lt"/>
              </a:rPr>
              <a:t>      Mesleki eğitim merkezinde öğrenim hakkı bulunmayanlardan zorunlu</a:t>
            </a:r>
            <a:br>
              <a:rPr lang="tr-TR" dirty="0" smtClean="0">
                <a:latin typeface="+mj-lt"/>
              </a:rPr>
            </a:br>
            <a:r>
              <a:rPr lang="tr-TR" dirty="0" smtClean="0">
                <a:latin typeface="+mj-lt"/>
              </a:rPr>
              <a:t>eğitime tabi olanlar ise Açık Öğretim Lisesi, Mesleki Açık Öğretim Lisesi veya Açık Öğretim</a:t>
            </a:r>
            <a:br>
              <a:rPr lang="tr-TR" dirty="0" smtClean="0">
                <a:latin typeface="+mj-lt"/>
              </a:rPr>
            </a:br>
            <a:r>
              <a:rPr lang="tr-TR" dirty="0" smtClean="0">
                <a:latin typeface="+mj-lt"/>
              </a:rPr>
              <a:t>İmam Hatip Lisesine yönlendirilerek kayıtları yapılır. </a:t>
            </a:r>
            <a:br>
              <a:rPr lang="tr-TR" dirty="0" smtClean="0">
                <a:latin typeface="+mj-lt"/>
              </a:rPr>
            </a:br>
            <a:endParaRPr lang="tr-TR"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normAutofit/>
          </a:bodyPr>
          <a:lstStyle/>
          <a:p>
            <a:r>
              <a:rPr lang="tr-TR" dirty="0" smtClean="0">
                <a:latin typeface="+mj-lt"/>
              </a:rPr>
              <a:t>(6) Öğrencinin devamsızlığıyla ilgili velisine yapılacak</a:t>
            </a:r>
            <a:br>
              <a:rPr lang="tr-TR" dirty="0" smtClean="0">
                <a:latin typeface="+mj-lt"/>
              </a:rPr>
            </a:br>
            <a:r>
              <a:rPr lang="tr-TR" dirty="0" smtClean="0">
                <a:latin typeface="+mj-lt"/>
              </a:rPr>
              <a:t>tebligat işlemleri, ilgili mevzuat hükümleri doğrultusunda posta, e-Posta ve/veya bilişim</a:t>
            </a:r>
            <a:br>
              <a:rPr lang="tr-TR" dirty="0" smtClean="0">
                <a:latin typeface="+mj-lt"/>
              </a:rPr>
            </a:br>
            <a:r>
              <a:rPr lang="tr-TR" dirty="0" smtClean="0">
                <a:latin typeface="+mj-lt"/>
              </a:rPr>
              <a:t>araçlarıyla yapılır.</a:t>
            </a:r>
          </a:p>
          <a:p>
            <a:pPr>
              <a:buNone/>
            </a:pPr>
            <a:r>
              <a:rPr lang="tr-TR" dirty="0" smtClean="0">
                <a:latin typeface="+mj-lt"/>
              </a:rPr>
              <a:t/>
            </a:r>
            <a:br>
              <a:rPr lang="tr-TR" dirty="0" smtClean="0">
                <a:latin typeface="+mj-lt"/>
              </a:rPr>
            </a:br>
            <a:r>
              <a:rPr lang="tr-TR" dirty="0" smtClean="0">
                <a:latin typeface="+mj-lt"/>
              </a:rPr>
              <a:t>(7) Öğrencinin devamsızlık yaptığı süreye ilişkin özür</a:t>
            </a:r>
            <a:br>
              <a:rPr lang="tr-TR" dirty="0" smtClean="0">
                <a:latin typeface="+mj-lt"/>
              </a:rPr>
            </a:br>
            <a:r>
              <a:rPr lang="tr-TR" dirty="0" smtClean="0">
                <a:latin typeface="+mj-lt"/>
              </a:rPr>
              <a:t>belgesi veya yazılı veli beyanı, özür gününü takip eden en geç 5 iş günü içinde okul yönetimine velisi tarafından verilir ve e-Okul sistemine işlenir. Zorunlu hallerde özür belgesinin teslim süresi okul yönetimince 20 iş gününü aşmamak üzere uzatılabilir. </a:t>
            </a:r>
            <a:br>
              <a:rPr lang="tr-TR" dirty="0" smtClean="0">
                <a:latin typeface="+mj-lt"/>
              </a:rPr>
            </a:br>
            <a:endParaRPr lang="tr-TR"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229600" cy="4389120"/>
          </a:xfrm>
        </p:spPr>
        <p:txBody>
          <a:bodyPr>
            <a:normAutofit fontScale="92500" lnSpcReduction="20000"/>
          </a:bodyPr>
          <a:lstStyle/>
          <a:p>
            <a:r>
              <a:rPr lang="tr-TR" dirty="0" smtClean="0">
                <a:latin typeface="+mj-lt"/>
              </a:rPr>
              <a:t>(8) Telafi programları ile tamamlayıcı eğitim</a:t>
            </a:r>
            <a:br>
              <a:rPr lang="tr-TR" dirty="0" smtClean="0">
                <a:latin typeface="+mj-lt"/>
              </a:rPr>
            </a:br>
            <a:r>
              <a:rPr lang="tr-TR" dirty="0" smtClean="0">
                <a:latin typeface="+mj-lt"/>
              </a:rPr>
              <a:t>programına devam zorunludur. Öğrenciler devam etmek zorunda oldukları telafi programına ve tamamlayıcı eğitim programına ait özürlü özürsüz toplam ders saatinin en az altıda biri kadar devamsızlık yapmaları halinde, puanları ne olursa olsun başarısız sayılırlar.</a:t>
            </a:r>
          </a:p>
          <a:p>
            <a:pPr>
              <a:buNone/>
            </a:pPr>
            <a:r>
              <a:rPr lang="tr-TR" dirty="0" smtClean="0">
                <a:latin typeface="+mj-lt"/>
              </a:rPr>
              <a:t/>
            </a:r>
            <a:br>
              <a:rPr lang="tr-TR" dirty="0" smtClean="0">
                <a:latin typeface="+mj-lt"/>
              </a:rPr>
            </a:br>
            <a:r>
              <a:rPr lang="tr-TR" dirty="0" smtClean="0">
                <a:latin typeface="+mj-lt"/>
              </a:rPr>
              <a:t>(9) Ara tatil, yarıyıl ve yaz tatili süresince işletmelerde mesleki eğitim gören öğrencilerin 3308 sayılı Kanun</a:t>
            </a:r>
            <a:br>
              <a:rPr lang="tr-TR" dirty="0" smtClean="0">
                <a:latin typeface="+mj-lt"/>
              </a:rPr>
            </a:br>
            <a:r>
              <a:rPr lang="tr-TR" dirty="0" smtClean="0">
                <a:latin typeface="+mj-lt"/>
              </a:rPr>
              <a:t>kapsamında kullandıkları ücretli ve ücretsiz izin süreleri devamsızlıktan sayılmaz. Ancak özürsüz devamsızlık süresi ücretsiz izin süresinden düşülür. </a:t>
            </a:r>
            <a:br>
              <a:rPr lang="tr-TR" dirty="0" smtClean="0">
                <a:latin typeface="+mj-lt"/>
              </a:rPr>
            </a:br>
            <a:endParaRPr lang="tr-TR"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2214554"/>
            <a:ext cx="8229600" cy="5038740"/>
          </a:xfrm>
        </p:spPr>
        <p:txBody>
          <a:bodyPr/>
          <a:lstStyle/>
          <a:p>
            <a:r>
              <a:rPr lang="tr-TR" dirty="0" smtClean="0"/>
              <a:t>Dinlediğiniz için teşekkürler…. </a:t>
            </a:r>
            <a:r>
              <a:rPr lang="tr-TR" dirty="0" smtClean="0">
                <a:sym typeface="Wingdings" pitchFamily="2" charset="2"/>
              </a:rPr>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263</Words>
  <Application>Microsoft Office PowerPoint</Application>
  <PresentationFormat>Ekran Gösterisi (4:3)</PresentationFormat>
  <Paragraphs>33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MEB ORTAÖĞRETİM KURUMLARI YÖNETMELİĞİ -DEVAM DEVAMSIZLIK-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G.K2411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osman çelik</dc:creator>
  <cp:lastModifiedBy>Bahar</cp:lastModifiedBy>
  <cp:revision>3</cp:revision>
  <dcterms:created xsi:type="dcterms:W3CDTF">2020-10-04T16:38:05Z</dcterms:created>
  <dcterms:modified xsi:type="dcterms:W3CDTF">2020-10-15T08:59:54Z</dcterms:modified>
</cp:coreProperties>
</file>